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1857375"/>
  <p:embeddedFontLst>
    <p:embeddedFont>
      <p:font typeface="IBM Plex Mono SemiBold"/>
      <p:regular r:id="rId56"/>
      <p:bold r:id="rId57"/>
      <p:italic r:id="rId58"/>
      <p:boldItalic r:id="rId59"/>
    </p:embeddedFont>
    <p:embeddedFont>
      <p:font typeface="IBM Plex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4" roundtripDataSignature="AMtx7mg1geMesNgXClD5BGBO+OeFN0Ol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italic.fntdata"/><Relationship Id="rId61" Type="http://schemas.openxmlformats.org/officeDocument/2006/relationships/font" Target="fonts/IBMPlexMono-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IBMPlex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BMPlexMonoSemiBold-bold.fntdata"/><Relationship Id="rId12" Type="http://schemas.openxmlformats.org/officeDocument/2006/relationships/slide" Target="slides/slide7.xml"/><Relationship Id="rId56" Type="http://schemas.openxmlformats.org/officeDocument/2006/relationships/font" Target="fonts/IBMPlexMonoSemiBold-regular.fntdata"/><Relationship Id="rId15" Type="http://schemas.openxmlformats.org/officeDocument/2006/relationships/slide" Target="slides/slide10.xml"/><Relationship Id="rId59" Type="http://schemas.openxmlformats.org/officeDocument/2006/relationships/font" Target="fonts/IBMPlexMonoSemiBold-boldItalic.fntdata"/><Relationship Id="rId14" Type="http://schemas.openxmlformats.org/officeDocument/2006/relationships/slide" Target="slides/slide9.xml"/><Relationship Id="rId58" Type="http://schemas.openxmlformats.org/officeDocument/2006/relationships/font" Target="fonts/IBMPlexMono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79" name="Google Shape;27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6" name="Google Shape;12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6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6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6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4"/>
          <p:cNvSpPr/>
          <p:nvPr>
            <p:ph idx="2" type="pic"/>
          </p:nvPr>
        </p:nvSpPr>
        <p:spPr>
          <a:xfrm>
            <a:off x="5183188" y="987425"/>
            <a:ext cx="6172200" cy="4873625"/>
          </a:xfrm>
          <a:prstGeom prst="rect">
            <a:avLst/>
          </a:prstGeom>
          <a:noFill/>
          <a:ln>
            <a:noFill/>
          </a:ln>
        </p:spPr>
      </p:sp>
      <p:sp>
        <p:nvSpPr>
          <p:cNvPr id="66" name="Google Shape;66;p6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6"/>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0"/>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hyperlink" Target="https://github.com/Damiieibikun/Data-Science-Capstone-Project-IBM---Space-X-Falcon-9-landing-predictions/tree/main/Data%20collected%20by%20AP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hyperlink" Target="https://github.com/Damiieibikun/Data-Science-Capstone-Project-IBM---Space-X-Falcon-9-landing-predictions/tree/main/Web%20Scrapp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Data%20Wrangl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EDA%20with%20Pyth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EDA%20with%20SQ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Folium%20M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Plotly%20Dashboar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github.com/Damiieibikun/Data-Science-Capstone-Project-IBM---Space-X-Falcon-9-landing-predictions/tree/main/Predictive%20Analysis%20using%20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9.png"/><Relationship Id="rId9"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28.png"/><Relationship Id="rId8"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Damilola Ibikunle</a:t>
            </a:r>
            <a:endParaRPr/>
          </a:p>
          <a:p>
            <a:pPr indent="0" lvl="0" marL="0" marR="0" rtl="0" algn="l">
              <a:spcBef>
                <a:spcPts val="0"/>
              </a:spcBef>
              <a:spcAft>
                <a:spcPts val="0"/>
              </a:spcAft>
              <a:buNone/>
            </a:pPr>
            <a:r>
              <a:rPr lang="en-US" sz="1800">
                <a:solidFill>
                  <a:schemeClr val="lt2"/>
                </a:solidFill>
              </a:rPr>
              <a:t>27</a:t>
            </a:r>
            <a:r>
              <a:rPr baseline="30000" lang="en-US" sz="1800">
                <a:solidFill>
                  <a:schemeClr val="lt2"/>
                </a:solidFill>
                <a:latin typeface="Arial"/>
                <a:ea typeface="Arial"/>
                <a:cs typeface="Arial"/>
                <a:sym typeface="Arial"/>
              </a:rPr>
              <a:t>th</a:t>
            </a:r>
            <a:r>
              <a:rPr lang="en-US" sz="1800">
                <a:solidFill>
                  <a:schemeClr val="lt2"/>
                </a:solidFill>
                <a:latin typeface="Arial"/>
                <a:ea typeface="Arial"/>
                <a:cs typeface="Arial"/>
                <a:sym typeface="Arial"/>
              </a:rPr>
              <a:t> June 2023</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pic>
        <p:nvPicPr>
          <p:cNvPr id="149" name="Google Shape;149;p10"/>
          <p:cNvPicPr preferRelativeResize="0"/>
          <p:nvPr/>
        </p:nvPicPr>
        <p:blipFill rotWithShape="1">
          <a:blip r:embed="rId4">
            <a:alphaModFix/>
          </a:blip>
          <a:srcRect b="0" l="0" r="0" t="0"/>
          <a:stretch/>
        </p:blipFill>
        <p:spPr>
          <a:xfrm>
            <a:off x="6938010" y="0"/>
            <a:ext cx="5253990" cy="6440081"/>
          </a:xfrm>
          <a:prstGeom prst="rect">
            <a:avLst/>
          </a:prstGeom>
          <a:noFill/>
          <a:ln>
            <a:noFill/>
          </a:ln>
        </p:spPr>
      </p:pic>
      <p:sp>
        <p:nvSpPr>
          <p:cNvPr id="150" name="Google Shape;150;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1" name="Google Shape;151;p10"/>
          <p:cNvSpPr txBox="1"/>
          <p:nvPr>
            <p:ph idx="1" type="body"/>
          </p:nvPr>
        </p:nvSpPr>
        <p:spPr>
          <a:xfrm>
            <a:off x="820750" y="1543050"/>
            <a:ext cx="4727700" cy="45762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The flow chart in Figure 1 shows the data collection process using Python’s library requests and Space X API.</a:t>
            </a:r>
            <a:endParaRPr/>
          </a:p>
          <a:p>
            <a:pPr indent="-218122" lvl="0" marL="228600" marR="0" rtl="0" algn="l">
              <a:lnSpc>
                <a:spcPct val="100000"/>
              </a:lnSpc>
              <a:spcBef>
                <a:spcPts val="140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The final data frame is saved as a CSV file using df.to_csv()</a:t>
            </a:r>
            <a:endParaRPr/>
          </a:p>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218122" lvl="0" marL="228600" marR="0" rtl="0" algn="l">
              <a:lnSpc>
                <a:spcPct val="90000"/>
              </a:lnSpc>
              <a:spcBef>
                <a:spcPts val="100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The URL below is the GIT repository containing the Jupyter notebook</a:t>
            </a:r>
            <a:r>
              <a:rPr b="0" i="0" lang="en-US" sz="2200" u="none" cap="none" strike="noStrike">
                <a:solidFill>
                  <a:srgbClr val="FF0000"/>
                </a:solidFill>
                <a:latin typeface="Arial"/>
                <a:ea typeface="Arial"/>
                <a:cs typeface="Arial"/>
                <a:sym typeface="Arial"/>
              </a:rPr>
              <a:t> </a:t>
            </a:r>
            <a:endParaRPr b="0" i="0" sz="2200" u="none" cap="none" strike="noStrike">
              <a:solidFill>
                <a:srgbClr val="FF0000"/>
              </a:solidFill>
              <a:latin typeface="Arial"/>
              <a:ea typeface="Arial"/>
              <a:cs typeface="Arial"/>
              <a:sym typeface="Arial"/>
            </a:endParaRPr>
          </a:p>
          <a:p>
            <a:pPr indent="0" lvl="0" marL="457200" marR="0" rtl="0" algn="l">
              <a:lnSpc>
                <a:spcPct val="90000"/>
              </a:lnSpc>
              <a:spcBef>
                <a:spcPts val="1000"/>
              </a:spcBef>
              <a:spcAft>
                <a:spcPts val="0"/>
              </a:spcAft>
              <a:buNone/>
            </a:pPr>
            <a:r>
              <a:t/>
            </a:r>
            <a:endParaRPr sz="2200">
              <a:solidFill>
                <a:srgbClr val="FF0000"/>
              </a:solidFill>
            </a:endParaRPr>
          </a:p>
          <a:p>
            <a:pPr indent="0" lvl="0" marL="0" marR="0" rtl="0" algn="l">
              <a:lnSpc>
                <a:spcPct val="90000"/>
              </a:lnSpc>
              <a:spcBef>
                <a:spcPts val="1000"/>
              </a:spcBef>
              <a:spcAft>
                <a:spcPts val="0"/>
              </a:spcAft>
              <a:buClr>
                <a:schemeClr val="dk1"/>
              </a:buClr>
              <a:buSzPct val="133333"/>
              <a:buFont typeface="Arial"/>
              <a:buNone/>
            </a:pPr>
            <a:r>
              <a:rPr lang="en-US" sz="2100" u="sng">
                <a:solidFill>
                  <a:schemeClr val="hlink"/>
                </a:solidFill>
                <a:hlinkClick r:id="rId5"/>
              </a:rPr>
              <a:t>https://github.com/Damiieibikun/Data-Science-Capstone-Project-IBM---Space-X-Falcon-9-landing-predictions/tree/main/Data%20collected%20by%20APIs</a:t>
            </a:r>
            <a:r>
              <a:rPr lang="en-US" sz="2100">
                <a:solidFill>
                  <a:schemeClr val="dk1"/>
                </a:solidFill>
              </a:rPr>
              <a:t> </a:t>
            </a:r>
            <a:endParaRPr sz="2100">
              <a:solidFill>
                <a:schemeClr val="dk1"/>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52" name="Google Shape;152;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53" name="Google Shape;153;p10"/>
          <p:cNvSpPr txBox="1"/>
          <p:nvPr/>
        </p:nvSpPr>
        <p:spPr>
          <a:xfrm>
            <a:off x="6708936" y="6526890"/>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 Flow chart of Data collection process using Space X API</a:t>
            </a:r>
            <a:endParaRPr sz="1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id="158" name="Google Shape;158;p11"/>
          <p:cNvPicPr preferRelativeResize="0"/>
          <p:nvPr/>
        </p:nvPicPr>
        <p:blipFill rotWithShape="1">
          <a:blip r:embed="rId4">
            <a:alphaModFix/>
          </a:blip>
          <a:srcRect b="0" l="0" r="0" t="0"/>
          <a:stretch/>
        </p:blipFill>
        <p:spPr>
          <a:xfrm>
            <a:off x="6469380" y="0"/>
            <a:ext cx="5722619" cy="6523555"/>
          </a:xfrm>
          <a:prstGeom prst="rect">
            <a:avLst/>
          </a:prstGeom>
          <a:noFill/>
          <a:ln>
            <a:noFill/>
          </a:ln>
        </p:spPr>
      </p:pic>
      <p:sp>
        <p:nvSpPr>
          <p:cNvPr id="159" name="Google Shape;159;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1"/>
          <p:cNvSpPr txBox="1"/>
          <p:nvPr>
            <p:ph idx="1" type="body"/>
          </p:nvPr>
        </p:nvSpPr>
        <p:spPr>
          <a:xfrm>
            <a:off x="922400" y="1519600"/>
            <a:ext cx="4233600" cy="51627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flow chart in Figure 2 shows the data collection process using Python’s library requests and Beautiful Soup</a:t>
            </a:r>
            <a:endParaRPr sz="20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 final data frame is saved as a CSV file using data_falcon9.to_csv()</a:t>
            </a:r>
            <a:endParaRPr sz="2000">
              <a:solidFill>
                <a:srgbClr val="292929"/>
              </a:solidFill>
              <a:latin typeface="Arial"/>
              <a:ea typeface="Arial"/>
              <a:cs typeface="Arial"/>
              <a:sym typeface="Arial"/>
            </a:endParaRPr>
          </a:p>
          <a:p>
            <a:pPr indent="-2159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The URL below is the GIT repository containing the Jupyter notebook </a:t>
            </a:r>
            <a:endParaRPr sz="2000">
              <a:solidFill>
                <a:schemeClr val="dk1"/>
              </a:solidFill>
              <a:latin typeface="Arial"/>
              <a:ea typeface="Arial"/>
              <a:cs typeface="Arial"/>
              <a:sym typeface="Arial"/>
            </a:endParaRPr>
          </a:p>
          <a:p>
            <a:pPr indent="0" lvl="0" marL="0" marR="0" rtl="0" algn="l">
              <a:lnSpc>
                <a:spcPct val="90000"/>
              </a:lnSpc>
              <a:spcBef>
                <a:spcPts val="1000"/>
              </a:spcBef>
              <a:spcAft>
                <a:spcPts val="0"/>
              </a:spcAft>
              <a:buNone/>
            </a:pPr>
            <a:r>
              <a:rPr lang="en-US" sz="2000" u="sng">
                <a:solidFill>
                  <a:schemeClr val="hlink"/>
                </a:solidFill>
                <a:hlinkClick r:id="rId5"/>
              </a:rPr>
              <a:t>https://github.com/Damiieibikun/Data-Science-Capstone-Project-IBM---Space-X-Falcon-9-landing-predictions/tree/main/Web%20Scrapping</a:t>
            </a:r>
            <a:endParaRPr sz="2000">
              <a:solidFill>
                <a:srgbClr val="FF0000"/>
              </a:solidFill>
            </a:endParaRPr>
          </a:p>
          <a:p>
            <a:pPr indent="0" lvl="0" marL="0" marR="0" rtl="0" algn="l">
              <a:lnSpc>
                <a:spcPct val="90000"/>
              </a:lnSpc>
              <a:spcBef>
                <a:spcPts val="1000"/>
              </a:spcBef>
              <a:spcAft>
                <a:spcPts val="0"/>
              </a:spcAft>
              <a:buNone/>
            </a:pPr>
            <a:r>
              <a:t/>
            </a:r>
            <a:endParaRPr sz="2000">
              <a:solidFill>
                <a:srgbClr val="FF0000"/>
              </a:solidFill>
            </a:endParaRPr>
          </a:p>
          <a:p>
            <a:pPr indent="0" lvl="0" marL="0" marR="0" rtl="0" algn="l">
              <a:lnSpc>
                <a:spcPct val="90000"/>
              </a:lnSpc>
              <a:spcBef>
                <a:spcPts val="1000"/>
              </a:spcBef>
              <a:spcAft>
                <a:spcPts val="0"/>
              </a:spcAft>
              <a:buNone/>
            </a:pPr>
            <a:r>
              <a:t/>
            </a:r>
            <a:endParaRPr sz="2000">
              <a:solidFill>
                <a:srgbClr val="FF0000"/>
              </a:solidFill>
            </a:endParaRPr>
          </a:p>
        </p:txBody>
      </p:sp>
      <p:sp>
        <p:nvSpPr>
          <p:cNvPr id="161" name="Google Shape;161;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2" name="Google Shape;162;p11"/>
          <p:cNvSpPr txBox="1"/>
          <p:nvPr/>
        </p:nvSpPr>
        <p:spPr>
          <a:xfrm>
            <a:off x="922411" y="66819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3" name="Google Shape;163;p11"/>
          <p:cNvSpPr txBox="1"/>
          <p:nvPr/>
        </p:nvSpPr>
        <p:spPr>
          <a:xfrm>
            <a:off x="6710192" y="6581001"/>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 Flow chart of Data collection process using web scrapping</a:t>
            </a:r>
            <a:endParaRPr sz="1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12"/>
          <p:cNvSpPr txBox="1"/>
          <p:nvPr>
            <p:ph idx="1" type="body"/>
          </p:nvPr>
        </p:nvSpPr>
        <p:spPr>
          <a:xfrm>
            <a:off x="770000" y="1579700"/>
            <a:ext cx="5002200" cy="45705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This involved conducting some Exploratory Data Analysis on the data</a:t>
            </a:r>
            <a:endParaRPr sz="2000"/>
          </a:p>
          <a:p>
            <a:pPr indent="-215900" lvl="0" marL="228600" marR="0" rtl="0" algn="l">
              <a:lnSpc>
                <a:spcPct val="10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Also, converting the outcomes/class into training labels with 1 meaning successfully landed and 0 otherwise.</a:t>
            </a:r>
            <a:endParaRPr sz="2000"/>
          </a:p>
          <a:p>
            <a:pPr indent="-215900" lvl="0" marL="228600" marR="0" rtl="0" algn="l">
              <a:lnSpc>
                <a:spcPct val="100000"/>
              </a:lnSpc>
              <a:spcBef>
                <a:spcPts val="1000"/>
              </a:spcBef>
              <a:spcAft>
                <a:spcPts val="0"/>
              </a:spcAft>
              <a:buClr>
                <a:srgbClr val="292929"/>
              </a:buClr>
              <a:buSzPts val="2000"/>
              <a:buFont typeface="Arial"/>
              <a:buChar char="•"/>
            </a:pPr>
            <a:r>
              <a:rPr lang="en-US" sz="2000">
                <a:solidFill>
                  <a:srgbClr val="292929"/>
                </a:solidFill>
                <a:latin typeface="Arial"/>
                <a:ea typeface="Arial"/>
                <a:cs typeface="Arial"/>
                <a:sym typeface="Arial"/>
              </a:rPr>
              <a:t>Figure 3 shows a flow chart of the data wrangling process</a:t>
            </a:r>
            <a:endParaRPr sz="2000"/>
          </a:p>
          <a:p>
            <a:pPr indent="-215900" lvl="0" marL="228600" marR="0" rtl="0" algn="l">
              <a:lnSpc>
                <a:spcPct val="100000"/>
              </a:lnSpc>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The URL below is the GIT repository containing the Jupyter notebook </a:t>
            </a:r>
            <a:endParaRPr sz="2000">
              <a:solidFill>
                <a:schemeClr val="dk1"/>
              </a:solidFill>
              <a:latin typeface="Arial"/>
              <a:ea typeface="Arial"/>
              <a:cs typeface="Arial"/>
              <a:sym typeface="Arial"/>
            </a:endParaRPr>
          </a:p>
          <a:p>
            <a:pPr indent="0" lvl="0" marL="0" marR="0" rtl="0" algn="l">
              <a:lnSpc>
                <a:spcPct val="100000"/>
              </a:lnSpc>
              <a:spcBef>
                <a:spcPts val="1000"/>
              </a:spcBef>
              <a:spcAft>
                <a:spcPts val="0"/>
              </a:spcAft>
              <a:buNone/>
            </a:pPr>
            <a:r>
              <a:rPr lang="en-US" sz="2000" u="sng">
                <a:solidFill>
                  <a:schemeClr val="hlink"/>
                </a:solidFill>
                <a:hlinkClick r:id="rId4"/>
              </a:rPr>
              <a:t>https://github.com/Damiieibikun/Data-Science-Capstone-Project-IBM---Space-X-Falcon-9-landing-predictions/tree/main/Data%20Wrangling</a:t>
            </a:r>
            <a:endParaRPr sz="2000">
              <a:solidFill>
                <a:schemeClr val="dk1"/>
              </a:solidFill>
            </a:endParaRPr>
          </a:p>
          <a:p>
            <a:pPr indent="0" lvl="0" marL="0" marR="0" rtl="0" algn="l">
              <a:lnSpc>
                <a:spcPct val="100000"/>
              </a:lnSpc>
              <a:spcBef>
                <a:spcPts val="1000"/>
              </a:spcBef>
              <a:spcAft>
                <a:spcPts val="0"/>
              </a:spcAft>
              <a:buNone/>
            </a:pPr>
            <a:r>
              <a:t/>
            </a:r>
            <a:endParaRPr sz="2000">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0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0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000">
              <a:solidFill>
                <a:schemeClr val="dk1"/>
              </a:solidFill>
              <a:latin typeface="Calibri"/>
              <a:ea typeface="Calibri"/>
              <a:cs typeface="Calibri"/>
              <a:sym typeface="Calibri"/>
            </a:endParaRPr>
          </a:p>
        </p:txBody>
      </p:sp>
      <p:sp>
        <p:nvSpPr>
          <p:cNvPr id="170" name="Google Shape;170;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grpSp>
        <p:nvGrpSpPr>
          <p:cNvPr id="171" name="Google Shape;171;p12"/>
          <p:cNvGrpSpPr/>
          <p:nvPr/>
        </p:nvGrpSpPr>
        <p:grpSpPr>
          <a:xfrm>
            <a:off x="6427935" y="1453398"/>
            <a:ext cx="4509718" cy="4570387"/>
            <a:chOff x="484334" y="1787"/>
            <a:chExt cx="4509718" cy="4570387"/>
          </a:xfrm>
        </p:grpSpPr>
        <p:sp>
          <p:nvSpPr>
            <p:cNvPr id="172" name="Google Shape;172;p12"/>
            <p:cNvSpPr/>
            <p:nvPr/>
          </p:nvSpPr>
          <p:spPr>
            <a:xfrm>
              <a:off x="2504830" y="562755"/>
              <a:ext cx="434527" cy="91440"/>
            </a:xfrm>
            <a:custGeom>
              <a:rect b="b" l="l" r="r" t="t"/>
              <a:pathLst>
                <a:path extrusionOk="0" h="120000" w="120000">
                  <a:moveTo>
                    <a:pt x="0" y="60000"/>
                  </a:moveTo>
                  <a:lnTo>
                    <a:pt x="120000" y="60000"/>
                  </a:lnTo>
                </a:path>
              </a:pathLst>
            </a:custGeom>
            <a:noFill/>
            <a:ln cap="flat" cmpd="sng" w="9525">
              <a:solidFill>
                <a:schemeClr val="accent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2"/>
            <p:cNvSpPr txBox="1"/>
            <p:nvPr/>
          </p:nvSpPr>
          <p:spPr>
            <a:xfrm>
              <a:off x="2710465" y="606150"/>
              <a:ext cx="23256" cy="465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74" name="Google Shape;174;p12"/>
            <p:cNvSpPr/>
            <p:nvPr/>
          </p:nvSpPr>
          <p:spPr>
            <a:xfrm>
              <a:off x="484334" y="1787"/>
              <a:ext cx="2022295" cy="1213377"/>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txBox="1"/>
            <p:nvPr/>
          </p:nvSpPr>
          <p:spPr>
            <a:xfrm>
              <a:off x="484334" y="1787"/>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Read data with pd.read_csv()</a:t>
              </a:r>
              <a:endParaRPr/>
            </a:p>
          </p:txBody>
        </p:sp>
        <p:sp>
          <p:nvSpPr>
            <p:cNvPr id="176" name="Google Shape;176;p12"/>
            <p:cNvSpPr/>
            <p:nvPr/>
          </p:nvSpPr>
          <p:spPr>
            <a:xfrm>
              <a:off x="1495482" y="1213364"/>
              <a:ext cx="2487423" cy="434527"/>
            </a:xfrm>
            <a:custGeom>
              <a:rect b="b" l="l" r="r" t="t"/>
              <a:pathLst>
                <a:path extrusionOk="0" h="120000" w="120000">
                  <a:moveTo>
                    <a:pt x="120000" y="0"/>
                  </a:moveTo>
                  <a:lnTo>
                    <a:pt x="120000" y="64722"/>
                  </a:lnTo>
                  <a:lnTo>
                    <a:pt x="0" y="64722"/>
                  </a:lnTo>
                  <a:lnTo>
                    <a:pt x="0" y="120000"/>
                  </a:lnTo>
                </a:path>
              </a:pathLst>
            </a:custGeom>
            <a:noFill/>
            <a:ln cap="flat" cmpd="sng" w="9525">
              <a:solidFill>
                <a:schemeClr val="accent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
            <p:cNvSpPr txBox="1"/>
            <p:nvPr/>
          </p:nvSpPr>
          <p:spPr>
            <a:xfrm>
              <a:off x="2675930" y="1428302"/>
              <a:ext cx="126526" cy="465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78" name="Google Shape;178;p12"/>
            <p:cNvSpPr/>
            <p:nvPr/>
          </p:nvSpPr>
          <p:spPr>
            <a:xfrm>
              <a:off x="2971757" y="1787"/>
              <a:ext cx="2022295" cy="1213377"/>
            </a:xfrm>
            <a:prstGeom prst="rect">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
            <p:cNvSpPr txBox="1"/>
            <p:nvPr/>
          </p:nvSpPr>
          <p:spPr>
            <a:xfrm>
              <a:off x="2971757" y="1787"/>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Perform  EDA</a:t>
              </a:r>
              <a:endParaRPr/>
            </a:p>
          </p:txBody>
        </p:sp>
        <p:sp>
          <p:nvSpPr>
            <p:cNvPr id="180" name="Google Shape;180;p12"/>
            <p:cNvSpPr/>
            <p:nvPr/>
          </p:nvSpPr>
          <p:spPr>
            <a:xfrm>
              <a:off x="2504830" y="2241261"/>
              <a:ext cx="434527" cy="91440"/>
            </a:xfrm>
            <a:custGeom>
              <a:rect b="b" l="l" r="r" t="t"/>
              <a:pathLst>
                <a:path extrusionOk="0" h="120000" w="120000">
                  <a:moveTo>
                    <a:pt x="0" y="60000"/>
                  </a:moveTo>
                  <a:lnTo>
                    <a:pt x="120000" y="60000"/>
                  </a:lnTo>
                </a:path>
              </a:pathLst>
            </a:custGeom>
            <a:noFill/>
            <a:ln cap="flat" cmpd="sng" w="9525">
              <a:solidFill>
                <a:schemeClr val="accent4"/>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txBox="1"/>
            <p:nvPr/>
          </p:nvSpPr>
          <p:spPr>
            <a:xfrm>
              <a:off x="2710465" y="2284655"/>
              <a:ext cx="23256" cy="465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82" name="Google Shape;182;p12"/>
            <p:cNvSpPr/>
            <p:nvPr/>
          </p:nvSpPr>
          <p:spPr>
            <a:xfrm>
              <a:off x="484334" y="1680292"/>
              <a:ext cx="2022295" cy="1213377"/>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txBox="1"/>
            <p:nvPr/>
          </p:nvSpPr>
          <p:spPr>
            <a:xfrm>
              <a:off x="484334" y="1680292"/>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b="0" lang="en-US" sz="1800">
                  <a:solidFill>
                    <a:schemeClr val="lt1"/>
                  </a:solidFill>
                  <a:latin typeface="Calibri"/>
                  <a:ea typeface="Calibri"/>
                  <a:cs typeface="Calibri"/>
                  <a:sym typeface="Calibri"/>
                </a:rPr>
                <a:t>Create a class label from Outcome column</a:t>
              </a:r>
              <a:endParaRPr/>
            </a:p>
          </p:txBody>
        </p:sp>
        <p:sp>
          <p:nvSpPr>
            <p:cNvPr id="184" name="Google Shape;184;p12"/>
            <p:cNvSpPr/>
            <p:nvPr/>
          </p:nvSpPr>
          <p:spPr>
            <a:xfrm>
              <a:off x="1495482" y="2891869"/>
              <a:ext cx="2487423" cy="434527"/>
            </a:xfrm>
            <a:custGeom>
              <a:rect b="b" l="l" r="r" t="t"/>
              <a:pathLst>
                <a:path extrusionOk="0" h="120000" w="120000">
                  <a:moveTo>
                    <a:pt x="120000" y="0"/>
                  </a:moveTo>
                  <a:lnTo>
                    <a:pt x="120000" y="64722"/>
                  </a:lnTo>
                  <a:lnTo>
                    <a:pt x="0" y="64722"/>
                  </a:lnTo>
                  <a:lnTo>
                    <a:pt x="0" y="120000"/>
                  </a:lnTo>
                </a:path>
              </a:pathLst>
            </a:custGeom>
            <a:noFill/>
            <a:ln cap="flat" cmpd="sng" w="9525">
              <a:solidFill>
                <a:srgbClr val="599BD5"/>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txBox="1"/>
            <p:nvPr/>
          </p:nvSpPr>
          <p:spPr>
            <a:xfrm>
              <a:off x="2675930" y="3106808"/>
              <a:ext cx="126526" cy="465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86" name="Google Shape;186;p12"/>
            <p:cNvSpPr/>
            <p:nvPr/>
          </p:nvSpPr>
          <p:spPr>
            <a:xfrm>
              <a:off x="2971757" y="1680292"/>
              <a:ext cx="2022295" cy="1213377"/>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txBox="1"/>
            <p:nvPr/>
          </p:nvSpPr>
          <p:spPr>
            <a:xfrm>
              <a:off x="2971757" y="1680292"/>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Convert successful outcome to 1 and otherwise to 0 </a:t>
              </a:r>
              <a:endParaRPr/>
            </a:p>
          </p:txBody>
        </p:sp>
        <p:sp>
          <p:nvSpPr>
            <p:cNvPr id="188" name="Google Shape;188;p12"/>
            <p:cNvSpPr/>
            <p:nvPr/>
          </p:nvSpPr>
          <p:spPr>
            <a:xfrm>
              <a:off x="2504830" y="3919766"/>
              <a:ext cx="434527" cy="91440"/>
            </a:xfrm>
            <a:custGeom>
              <a:rect b="b" l="l" r="r" t="t"/>
              <a:pathLst>
                <a:path extrusionOk="0" h="120000" w="120000">
                  <a:moveTo>
                    <a:pt x="0" y="60000"/>
                  </a:moveTo>
                  <a:lnTo>
                    <a:pt x="120000" y="60000"/>
                  </a:lnTo>
                </a:path>
              </a:pathLst>
            </a:custGeom>
            <a:noFill/>
            <a:ln cap="flat" cmpd="sng" w="9525">
              <a:solidFill>
                <a:schemeClr val="accent6"/>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
            <p:cNvSpPr txBox="1"/>
            <p:nvPr/>
          </p:nvSpPr>
          <p:spPr>
            <a:xfrm>
              <a:off x="2710465" y="3963160"/>
              <a:ext cx="23256" cy="465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190" name="Google Shape;190;p12"/>
            <p:cNvSpPr/>
            <p:nvPr/>
          </p:nvSpPr>
          <p:spPr>
            <a:xfrm>
              <a:off x="484334" y="3358797"/>
              <a:ext cx="2022295" cy="1213377"/>
            </a:xfrm>
            <a:prstGeom prst="rect">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txBox="1"/>
            <p:nvPr/>
          </p:nvSpPr>
          <p:spPr>
            <a:xfrm>
              <a:off x="484334" y="3358797"/>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Calculate success rate </a:t>
              </a:r>
              <a:endParaRPr/>
            </a:p>
          </p:txBody>
        </p:sp>
        <p:sp>
          <p:nvSpPr>
            <p:cNvPr id="192" name="Google Shape;192;p12"/>
            <p:cNvSpPr/>
            <p:nvPr/>
          </p:nvSpPr>
          <p:spPr>
            <a:xfrm>
              <a:off x="2971757" y="3358797"/>
              <a:ext cx="2022295" cy="1213377"/>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txBox="1"/>
            <p:nvPr/>
          </p:nvSpPr>
          <p:spPr>
            <a:xfrm>
              <a:off x="2971757" y="3358797"/>
              <a:ext cx="2022295" cy="1213377"/>
            </a:xfrm>
            <a:prstGeom prst="rect">
              <a:avLst/>
            </a:prstGeom>
            <a:noFill/>
            <a:ln>
              <a:noFill/>
            </a:ln>
          </p:spPr>
          <p:txBody>
            <a:bodyPr anchorCtr="0" anchor="ctr" bIns="128000" lIns="128000" spcFirstLastPara="1" rIns="128000" wrap="square" tIns="128000">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Export and save to csv file</a:t>
              </a:r>
              <a:endParaRPr/>
            </a:p>
          </p:txBody>
        </p:sp>
      </p:grpSp>
      <p:sp>
        <p:nvSpPr>
          <p:cNvPr id="194" name="Google Shape;194;p12"/>
          <p:cNvSpPr txBox="1"/>
          <p:nvPr/>
        </p:nvSpPr>
        <p:spPr>
          <a:xfrm>
            <a:off x="6350862" y="6150212"/>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3. Flow chart of Data Wrangling process.</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3"/>
          <p:cNvSpPr txBox="1"/>
          <p:nvPr>
            <p:ph idx="1" type="body"/>
          </p:nvPr>
        </p:nvSpPr>
        <p:spPr>
          <a:xfrm>
            <a:off x="770000" y="1585226"/>
            <a:ext cx="9745500" cy="45918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In the exploratory data analysis, we use scatter plots to visualize how some variables would affect the launch outcome and also the relationships between these variables e.g. Payload mass vs flight number, flight number vs launch site, and payload vs launch site.</a:t>
            </a:r>
            <a:endParaRPr sz="20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We also use a bar chart to visualize the success rate of each orbit type and scatter plots to visualize the relationship between flight number and orbit type, payload, and orbit type</a:t>
            </a:r>
            <a:endParaRPr sz="20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Lastly we use a line plot to visualize the yearly trend of the launch successes.</a:t>
            </a:r>
            <a:endParaRPr sz="2000"/>
          </a:p>
          <a:p>
            <a:pPr indent="-215900" lvl="0" marL="228600" marR="0" rtl="0" algn="l">
              <a:lnSpc>
                <a:spcPct val="10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The URL below is the GIT repository containing the Jupyter notebook</a:t>
            </a:r>
            <a:endParaRPr sz="2000">
              <a:solidFill>
                <a:schemeClr val="dk1"/>
              </a:solidFill>
            </a:endParaRPr>
          </a:p>
          <a:p>
            <a:pPr indent="0" lvl="0" marL="0" marR="0" rtl="0" algn="l">
              <a:lnSpc>
                <a:spcPct val="100000"/>
              </a:lnSpc>
              <a:spcBef>
                <a:spcPts val="1400"/>
              </a:spcBef>
              <a:spcAft>
                <a:spcPts val="0"/>
              </a:spcAft>
              <a:buNone/>
            </a:pPr>
            <a:r>
              <a:rPr lang="en-US" sz="2000" u="sng">
                <a:solidFill>
                  <a:schemeClr val="hlink"/>
                </a:solidFill>
                <a:hlinkClick r:id="rId4"/>
              </a:rPr>
              <a:t>https://github.com/Damiieibikun/Data-Science-Capstone-Project-IBM---Space-X-Falcon-9-landing-predictions/tree/main/EDA%20with%20Python</a:t>
            </a:r>
            <a:endParaRPr sz="2000"/>
          </a:p>
          <a:p>
            <a:pPr indent="0" lvl="0" marL="0" marR="0" rtl="0" algn="l">
              <a:lnSpc>
                <a:spcPct val="100000"/>
              </a:lnSpc>
              <a:spcBef>
                <a:spcPts val="1400"/>
              </a:spcBef>
              <a:spcAft>
                <a:spcPts val="0"/>
              </a:spcAft>
              <a:buNone/>
            </a:pPr>
            <a:r>
              <a:t/>
            </a:r>
            <a:endParaRPr sz="2000"/>
          </a:p>
        </p:txBody>
      </p:sp>
      <p:sp>
        <p:nvSpPr>
          <p:cNvPr id="201" name="Google Shape;201;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14"/>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conducted using SQL involved the following:</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unique launch sites in the space mission</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Explore launch sites that begin with ‘CCA’</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the total payload mass carried by boosters launched by NASA (CRS)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average payload mass carried by booster version F9 v1.1</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Explore the first successful landing outcome in ground pad.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the successful boosters in drone ship and have a payload between 4000kg and 6000kg</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the total number of successful and failed mission outcomes</a:t>
            </a:r>
            <a:endParaRPr/>
          </a:p>
        </p:txBody>
      </p:sp>
      <p:sp>
        <p:nvSpPr>
          <p:cNvPr id="208" name="Google Shape;208;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15"/>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(cont’d):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names of the booster versions that have carried the maximum payload mass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Display month names, failure landing outcomes in drone ship, booster versions, and launch sites for the months in the year 2015.</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Rank the count of successful landing outcomes between the dates 04-06-2010 and 20-03-2017 in descending order.</a:t>
            </a:r>
            <a:endParaRPr b="0" i="0" sz="1800" u="none" cap="none" strike="noStrike">
              <a:solidFill>
                <a:srgbClr val="292929"/>
              </a:solidFill>
              <a:latin typeface="Arial"/>
              <a:ea typeface="Arial"/>
              <a:cs typeface="Arial"/>
              <a:sym typeface="Arial"/>
            </a:endParaRPr>
          </a:p>
          <a:p>
            <a:pPr indent="-368300" lvl="0" marL="457200" rtl="0" algn="l">
              <a:lnSpc>
                <a:spcPct val="90000"/>
              </a:lnSpc>
              <a:spcBef>
                <a:spcPts val="1000"/>
              </a:spcBef>
              <a:spcAft>
                <a:spcPts val="0"/>
              </a:spcAft>
              <a:buClr>
                <a:schemeClr val="dk1"/>
              </a:buClr>
              <a:buSzPts val="2200"/>
              <a:buChar char="•"/>
            </a:pPr>
            <a:r>
              <a:rPr lang="en-US" sz="2200">
                <a:solidFill>
                  <a:schemeClr val="dk1"/>
                </a:solidFill>
              </a:rPr>
              <a:t>The URL below is the GIT repository containing the Jupyter notebook for EDA with SQL</a:t>
            </a:r>
            <a:endParaRPr sz="22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2200" u="sng">
                <a:solidFill>
                  <a:schemeClr val="hlink"/>
                </a:solidFill>
                <a:hlinkClick r:id="rId4"/>
              </a:rPr>
              <a:t>https://github.com/Damiieibikun/Data-Science-Capstone-Project-IBM---Space-X-Falcon-9-landing-predictions/tree/main/EDA%20with%20SQL</a:t>
            </a:r>
            <a:endParaRPr sz="2200">
              <a:solidFill>
                <a:schemeClr val="dk1"/>
              </a:solidFill>
            </a:endParaRPr>
          </a:p>
          <a:p>
            <a:pPr indent="0" lvl="0" marL="0" marR="0" rtl="0" algn="l">
              <a:lnSpc>
                <a:spcPct val="100000"/>
              </a:lnSpc>
              <a:spcBef>
                <a:spcPts val="1400"/>
              </a:spcBef>
              <a:spcAft>
                <a:spcPts val="0"/>
              </a:spcAft>
              <a:buNone/>
            </a:pPr>
            <a:r>
              <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5" name="Google Shape;215;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1" name="Google Shape;221;p1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Certain folium map objects were used such as:</a:t>
            </a:r>
            <a:endParaRPr/>
          </a:p>
          <a:p>
            <a:pPr indent="-211455"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folium.Circle used to add a highlighted circle area of NASA JSC as an initial centre location</a:t>
            </a:r>
            <a:endParaRPr/>
          </a:p>
          <a:p>
            <a:pPr indent="-211455"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folium.map.Marker used to create a marker at a specific launch location on the map</a:t>
            </a:r>
            <a:endParaRPr/>
          </a:p>
          <a:p>
            <a:pPr indent="-211455"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MarkerCluster() used to create cluster markers of successful and failed launches for a particular site</a:t>
            </a:r>
            <a:endParaRPr/>
          </a:p>
          <a:p>
            <a:pPr indent="-211455"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MousePosition() provides a way to display the latitude and longitude coordinates of the mouse cursor’s position on a map. Used to calculate the distance of the launch sites to the coasts.</a:t>
            </a:r>
            <a:endParaRPr/>
          </a:p>
          <a:p>
            <a:pPr indent="-211455"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Folium.PolyLine() is used to create a series of connected line segments on the map to mark the distance of the launch sites to the coast, railways, highways, and major cities</a:t>
            </a:r>
            <a:endParaRPr/>
          </a:p>
          <a:p>
            <a:pPr indent="-207645" lvl="0" marL="228600" marR="0" rtl="0" algn="l">
              <a:lnSpc>
                <a:spcPct val="100000"/>
              </a:lnSpc>
              <a:spcBef>
                <a:spcPts val="1400"/>
              </a:spcBef>
              <a:spcAft>
                <a:spcPts val="0"/>
              </a:spcAft>
              <a:buClr>
                <a:schemeClr val="dk1"/>
              </a:buClr>
              <a:buSzPct val="100000"/>
              <a:buFont typeface="Arial"/>
              <a:buChar char="•"/>
            </a:pPr>
            <a:r>
              <a:rPr lang="en-US" sz="2200">
                <a:solidFill>
                  <a:schemeClr val="dk1"/>
                </a:solidFill>
                <a:latin typeface="Arial"/>
                <a:ea typeface="Arial"/>
                <a:cs typeface="Arial"/>
                <a:sym typeface="Arial"/>
              </a:rPr>
              <a:t>The URL below is the GIT repository containing the Jupyter Notebook for </a:t>
            </a:r>
            <a:r>
              <a:rPr lang="en-US" sz="2200">
                <a:solidFill>
                  <a:schemeClr val="dk1"/>
                </a:solidFill>
              </a:rPr>
              <a:t>Folium Map</a:t>
            </a:r>
            <a:endParaRPr sz="2200">
              <a:solidFill>
                <a:schemeClr val="dk1"/>
              </a:solidFill>
            </a:endParaRPr>
          </a:p>
          <a:p>
            <a:pPr indent="0" lvl="0" marL="0" marR="0" rtl="0" algn="l">
              <a:lnSpc>
                <a:spcPct val="100000"/>
              </a:lnSpc>
              <a:spcBef>
                <a:spcPts val="1400"/>
              </a:spcBef>
              <a:spcAft>
                <a:spcPts val="0"/>
              </a:spcAft>
              <a:buNone/>
            </a:pPr>
            <a:r>
              <a:rPr lang="en-US" sz="2200" u="sng">
                <a:solidFill>
                  <a:schemeClr val="hlink"/>
                </a:solidFill>
                <a:hlinkClick r:id="rId4"/>
              </a:rPr>
              <a:t>https://github.com/Damiieibikun/Data-Science-Capstone-Project-IBM---Space-X-Falcon-9-landing-predictions/tree/main/Folium%20Maps</a:t>
            </a:r>
            <a:r>
              <a:rPr lang="en-US" sz="2200">
                <a:solidFill>
                  <a:schemeClr val="dk1"/>
                </a:solidFill>
              </a:rPr>
              <a:t> </a:t>
            </a:r>
            <a:endParaRPr sz="2200">
              <a:solidFill>
                <a:schemeClr val="dk1"/>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22" name="Google Shape;22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1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plots and graphs added to the dashboard include:</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Drop-down input containing all the launch sites.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A rendered pie chart showing the success rates based on the launch site input selected.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A range slider to select the payload mass.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A scatter plot showing the correlations between the payload mass and the success for the launch sites selected.</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The URL below is the GIT repository containing the Jupyter Noteboo</a:t>
            </a:r>
            <a:r>
              <a:rPr lang="en-US" sz="2200">
                <a:solidFill>
                  <a:schemeClr val="dk1"/>
                </a:solidFill>
              </a:rPr>
              <a:t>k</a:t>
            </a:r>
            <a:endParaRPr sz="2200">
              <a:solidFill>
                <a:schemeClr val="dk1"/>
              </a:solidFill>
            </a:endParaRPr>
          </a:p>
          <a:p>
            <a:pPr indent="0" lvl="0" marL="0" marR="0" rtl="0" algn="l">
              <a:lnSpc>
                <a:spcPct val="100000"/>
              </a:lnSpc>
              <a:spcBef>
                <a:spcPts val="1400"/>
              </a:spcBef>
              <a:spcAft>
                <a:spcPts val="0"/>
              </a:spcAft>
              <a:buNone/>
            </a:pPr>
            <a:r>
              <a:rPr lang="en-US" sz="2200" u="sng">
                <a:solidFill>
                  <a:schemeClr val="hlink"/>
                </a:solidFill>
                <a:hlinkClick r:id="rId4"/>
              </a:rPr>
              <a:t>https://github.com/Damiieibikun/Data-Science-Capstone-Project-IBM---Space-X-Falcon-9-landing-predictions/tree/main/Plotly%20Dashboard</a:t>
            </a:r>
            <a:r>
              <a:rPr lang="en-US" sz="2200">
                <a:solidFill>
                  <a:schemeClr val="dk1"/>
                </a:solidFill>
              </a:rPr>
              <a:t> </a:t>
            </a:r>
            <a:endParaRPr sz="2200">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9" name="Google Shape;22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1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following are the steps taken in building and evaluating the classification models used.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data was loaded and split into features and target</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features columns were normalized and the target column was converted to a NumPy array</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Data was split into training and test set</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GridsearchCV was used on all classification algorithms which helped in determining the best parameters and best scores using the .best_params_ and .best_score_ respectively</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accuracy of the test set was also calculated using .score() method.</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Lastly, a confusion matrix was plotted to visualize the results.</a:t>
            </a:r>
            <a:endParaRPr b="0" i="0" sz="1800" u="none" cap="none" strike="noStrike">
              <a:solidFill>
                <a:srgbClr val="292929"/>
              </a:solidFill>
              <a:latin typeface="Arial"/>
              <a:ea typeface="Arial"/>
              <a:cs typeface="Arial"/>
              <a:sym typeface="Arial"/>
            </a:endParaRPr>
          </a:p>
        </p:txBody>
      </p:sp>
      <p:sp>
        <p:nvSpPr>
          <p:cNvPr id="236" name="Google Shape;236;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 name="Google Shape;242;p20"/>
          <p:cNvSpPr txBox="1"/>
          <p:nvPr>
            <p:ph idx="1" type="body"/>
          </p:nvPr>
        </p:nvSpPr>
        <p:spPr>
          <a:xfrm>
            <a:off x="770011" y="1825625"/>
            <a:ext cx="420204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Figure 4 shows a flow chart of building and evaluating the classification models</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The URL below is the GIT repository containing the Jupyter Notebook</a:t>
            </a:r>
            <a:endParaRPr sz="2200">
              <a:solidFill>
                <a:schemeClr val="dk1"/>
              </a:solidFill>
            </a:endParaRPr>
          </a:p>
          <a:p>
            <a:pPr indent="0" lvl="0" marL="0" marR="0" rtl="0" algn="l">
              <a:lnSpc>
                <a:spcPct val="100000"/>
              </a:lnSpc>
              <a:spcBef>
                <a:spcPts val="1400"/>
              </a:spcBef>
              <a:spcAft>
                <a:spcPts val="0"/>
              </a:spcAft>
              <a:buNone/>
            </a:pPr>
            <a:r>
              <a:rPr lang="en-US" sz="2200" u="sng">
                <a:solidFill>
                  <a:schemeClr val="hlink"/>
                </a:solidFill>
                <a:hlinkClick r:id="rId4"/>
              </a:rPr>
              <a:t>https://github.com/Damiieibikun/Data-Science-Capstone-Project-IBM---Space-X-Falcon-9-landing-predictions/tree/main/Predictive%20Analysis%20using%20ML</a:t>
            </a:r>
            <a:r>
              <a:rPr lang="en-US" sz="2200">
                <a:solidFill>
                  <a:schemeClr val="dk1"/>
                </a:solidFill>
              </a:rPr>
              <a:t> </a:t>
            </a:r>
            <a:endParaRPr sz="2200">
              <a:solidFill>
                <a:schemeClr val="dk1"/>
              </a:solidFill>
            </a:endParaRPr>
          </a:p>
        </p:txBody>
      </p:sp>
      <p:sp>
        <p:nvSpPr>
          <p:cNvPr id="243" name="Google Shape;24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grpSp>
        <p:nvGrpSpPr>
          <p:cNvPr id="244" name="Google Shape;244;p20"/>
          <p:cNvGrpSpPr/>
          <p:nvPr/>
        </p:nvGrpSpPr>
        <p:grpSpPr>
          <a:xfrm>
            <a:off x="5193658" y="1751785"/>
            <a:ext cx="6288273" cy="4107369"/>
            <a:chOff x="4828" y="460195"/>
            <a:chExt cx="6288273" cy="4107369"/>
          </a:xfrm>
        </p:grpSpPr>
        <p:sp>
          <p:nvSpPr>
            <p:cNvPr id="245" name="Google Shape;245;p20"/>
            <p:cNvSpPr/>
            <p:nvPr/>
          </p:nvSpPr>
          <p:spPr>
            <a:xfrm>
              <a:off x="1820448" y="959701"/>
              <a:ext cx="387406" cy="91440"/>
            </a:xfrm>
            <a:custGeom>
              <a:rect b="b" l="l" r="r" t="t"/>
              <a:pathLst>
                <a:path extrusionOk="0" h="120000" w="120000">
                  <a:moveTo>
                    <a:pt x="0" y="60000"/>
                  </a:moveTo>
                  <a:lnTo>
                    <a:pt x="120000" y="60000"/>
                  </a:lnTo>
                </a:path>
              </a:pathLst>
            </a:custGeom>
            <a:noFill/>
            <a:ln cap="flat" cmpd="sng" w="9525">
              <a:solidFill>
                <a:schemeClr val="accent3"/>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txBox="1"/>
            <p:nvPr/>
          </p:nvSpPr>
          <p:spPr>
            <a:xfrm>
              <a:off x="2003701" y="1003331"/>
              <a:ext cx="20900"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47" name="Google Shape;247;p20"/>
            <p:cNvSpPr/>
            <p:nvPr/>
          </p:nvSpPr>
          <p:spPr>
            <a:xfrm>
              <a:off x="4828" y="460195"/>
              <a:ext cx="1817420" cy="1090452"/>
            </a:xfrm>
            <a:prstGeom prst="rect">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txBox="1"/>
            <p:nvPr/>
          </p:nvSpPr>
          <p:spPr>
            <a:xfrm>
              <a:off x="4828" y="460195"/>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Read data with pd.read_csv()</a:t>
              </a:r>
              <a:endParaRPr/>
            </a:p>
          </p:txBody>
        </p:sp>
        <p:sp>
          <p:nvSpPr>
            <p:cNvPr id="249" name="Google Shape;249;p20"/>
            <p:cNvSpPr/>
            <p:nvPr/>
          </p:nvSpPr>
          <p:spPr>
            <a:xfrm>
              <a:off x="4055875" y="959701"/>
              <a:ext cx="387406" cy="91440"/>
            </a:xfrm>
            <a:custGeom>
              <a:rect b="b" l="l" r="r" t="t"/>
              <a:pathLst>
                <a:path extrusionOk="0" h="120000" w="120000">
                  <a:moveTo>
                    <a:pt x="0" y="60000"/>
                  </a:moveTo>
                  <a:lnTo>
                    <a:pt x="120000" y="60000"/>
                  </a:lnTo>
                </a:path>
              </a:pathLst>
            </a:custGeom>
            <a:noFill/>
            <a:ln cap="flat" cmpd="sng" w="9525">
              <a:solidFill>
                <a:srgbClr val="AE8D8D"/>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nvSpPr>
          <p:spPr>
            <a:xfrm>
              <a:off x="4239128" y="1003331"/>
              <a:ext cx="20900"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51" name="Google Shape;251;p20"/>
            <p:cNvSpPr/>
            <p:nvPr/>
          </p:nvSpPr>
          <p:spPr>
            <a:xfrm>
              <a:off x="2240254" y="460195"/>
              <a:ext cx="1817420" cy="1090452"/>
            </a:xfrm>
            <a:prstGeom prst="rect">
              <a:avLst/>
            </a:prstGeom>
            <a:solidFill>
              <a:srgbClr val="AC919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txBox="1"/>
            <p:nvPr/>
          </p:nvSpPr>
          <p:spPr>
            <a:xfrm>
              <a:off x="2240254" y="460195"/>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Split data into features and target</a:t>
              </a:r>
              <a:endParaRPr/>
            </a:p>
          </p:txBody>
        </p:sp>
        <p:sp>
          <p:nvSpPr>
            <p:cNvPr id="253" name="Google Shape;253;p20"/>
            <p:cNvSpPr/>
            <p:nvPr/>
          </p:nvSpPr>
          <p:spPr>
            <a:xfrm>
              <a:off x="913538" y="1548847"/>
              <a:ext cx="4470853" cy="387406"/>
            </a:xfrm>
            <a:custGeom>
              <a:rect b="b" l="l" r="r" t="t"/>
              <a:pathLst>
                <a:path extrusionOk="0" h="120000" w="120000">
                  <a:moveTo>
                    <a:pt x="120000" y="0"/>
                  </a:moveTo>
                  <a:lnTo>
                    <a:pt x="120000" y="65297"/>
                  </a:lnTo>
                  <a:lnTo>
                    <a:pt x="0" y="65297"/>
                  </a:lnTo>
                  <a:lnTo>
                    <a:pt x="0" y="120000"/>
                  </a:lnTo>
                </a:path>
              </a:pathLst>
            </a:custGeom>
            <a:noFill/>
            <a:ln cap="flat" cmpd="sng" w="9525">
              <a:solidFill>
                <a:srgbClr val="B97676"/>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txBox="1"/>
            <p:nvPr/>
          </p:nvSpPr>
          <p:spPr>
            <a:xfrm>
              <a:off x="3036706" y="1740460"/>
              <a:ext cx="224517"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55" name="Google Shape;255;p20"/>
            <p:cNvSpPr/>
            <p:nvPr/>
          </p:nvSpPr>
          <p:spPr>
            <a:xfrm>
              <a:off x="4475681" y="460195"/>
              <a:ext cx="1817420" cy="1090452"/>
            </a:xfrm>
            <a:prstGeom prst="rect">
              <a:avLst/>
            </a:prstGeom>
            <a:solidFill>
              <a:srgbClr val="B67D7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nvSpPr>
          <p:spPr>
            <a:xfrm>
              <a:off x="4475681" y="460195"/>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Normalize features column and convert target column to numpy array</a:t>
              </a:r>
              <a:endParaRPr/>
            </a:p>
          </p:txBody>
        </p:sp>
        <p:sp>
          <p:nvSpPr>
            <p:cNvPr id="257" name="Google Shape;257;p20"/>
            <p:cNvSpPr/>
            <p:nvPr/>
          </p:nvSpPr>
          <p:spPr>
            <a:xfrm>
              <a:off x="1820448" y="2468160"/>
              <a:ext cx="387406" cy="91440"/>
            </a:xfrm>
            <a:custGeom>
              <a:rect b="b" l="l" r="r" t="t"/>
              <a:pathLst>
                <a:path extrusionOk="0" h="120000" w="120000">
                  <a:moveTo>
                    <a:pt x="0" y="60000"/>
                  </a:moveTo>
                  <a:lnTo>
                    <a:pt x="120000" y="60000"/>
                  </a:lnTo>
                </a:path>
              </a:pathLst>
            </a:custGeom>
            <a:noFill/>
            <a:ln cap="flat" cmpd="sng" w="9525">
              <a:solidFill>
                <a:srgbClr val="C85B5B"/>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txBox="1"/>
            <p:nvPr/>
          </p:nvSpPr>
          <p:spPr>
            <a:xfrm>
              <a:off x="2003701" y="2511789"/>
              <a:ext cx="20900"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59" name="Google Shape;259;p20"/>
            <p:cNvSpPr/>
            <p:nvPr/>
          </p:nvSpPr>
          <p:spPr>
            <a:xfrm>
              <a:off x="4828" y="1968653"/>
              <a:ext cx="1817420" cy="1090452"/>
            </a:xfrm>
            <a:prstGeom prst="rect">
              <a:avLst/>
            </a:prstGeom>
            <a:solidFill>
              <a:srgbClr val="C1676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txBox="1"/>
            <p:nvPr/>
          </p:nvSpPr>
          <p:spPr>
            <a:xfrm>
              <a:off x="4828" y="1968653"/>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Split data into training and test set</a:t>
              </a:r>
              <a:endParaRPr/>
            </a:p>
          </p:txBody>
        </p:sp>
        <p:sp>
          <p:nvSpPr>
            <p:cNvPr id="261" name="Google Shape;261;p20"/>
            <p:cNvSpPr/>
            <p:nvPr/>
          </p:nvSpPr>
          <p:spPr>
            <a:xfrm>
              <a:off x="4055875" y="2468160"/>
              <a:ext cx="387406" cy="91440"/>
            </a:xfrm>
            <a:custGeom>
              <a:rect b="b" l="l" r="r" t="t"/>
              <a:pathLst>
                <a:path extrusionOk="0" h="120000" w="120000">
                  <a:moveTo>
                    <a:pt x="0" y="60000"/>
                  </a:moveTo>
                  <a:lnTo>
                    <a:pt x="120000" y="60000"/>
                  </a:lnTo>
                </a:path>
              </a:pathLst>
            </a:custGeom>
            <a:noFill/>
            <a:ln cap="flat" cmpd="sng" w="9525">
              <a:solidFill>
                <a:srgbClr val="D83E3E"/>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txBox="1"/>
            <p:nvPr/>
          </p:nvSpPr>
          <p:spPr>
            <a:xfrm>
              <a:off x="4239128" y="2511789"/>
              <a:ext cx="20900"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63" name="Google Shape;263;p20"/>
            <p:cNvSpPr/>
            <p:nvPr/>
          </p:nvSpPr>
          <p:spPr>
            <a:xfrm>
              <a:off x="2240254" y="1968653"/>
              <a:ext cx="1817420" cy="1090452"/>
            </a:xfrm>
            <a:prstGeom prst="rect">
              <a:avLst/>
            </a:prstGeom>
            <a:solidFill>
              <a:srgbClr val="CE4F4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txBox="1"/>
            <p:nvPr/>
          </p:nvSpPr>
          <p:spPr>
            <a:xfrm>
              <a:off x="2240254" y="1968653"/>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Apply GridsearchCV and given parameters with classification model</a:t>
              </a:r>
              <a:endParaRPr/>
            </a:p>
          </p:txBody>
        </p:sp>
        <p:sp>
          <p:nvSpPr>
            <p:cNvPr id="265" name="Google Shape;265;p20"/>
            <p:cNvSpPr/>
            <p:nvPr/>
          </p:nvSpPr>
          <p:spPr>
            <a:xfrm>
              <a:off x="913538" y="3057306"/>
              <a:ext cx="4470853" cy="387406"/>
            </a:xfrm>
            <a:custGeom>
              <a:rect b="b" l="l" r="r" t="t"/>
              <a:pathLst>
                <a:path extrusionOk="0" h="120000" w="120000">
                  <a:moveTo>
                    <a:pt x="120000" y="0"/>
                  </a:moveTo>
                  <a:lnTo>
                    <a:pt x="120000" y="65297"/>
                  </a:lnTo>
                  <a:lnTo>
                    <a:pt x="0" y="65297"/>
                  </a:lnTo>
                  <a:lnTo>
                    <a:pt x="0" y="120000"/>
                  </a:lnTo>
                </a:path>
              </a:pathLst>
            </a:custGeom>
            <a:noFill/>
            <a:ln cap="flat" cmpd="sng" w="9525">
              <a:solidFill>
                <a:srgbClr val="E92121"/>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txBox="1"/>
            <p:nvPr/>
          </p:nvSpPr>
          <p:spPr>
            <a:xfrm>
              <a:off x="3036706" y="3248919"/>
              <a:ext cx="224517"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67" name="Google Shape;267;p20"/>
            <p:cNvSpPr/>
            <p:nvPr/>
          </p:nvSpPr>
          <p:spPr>
            <a:xfrm>
              <a:off x="4475681" y="1968653"/>
              <a:ext cx="1817420" cy="1090452"/>
            </a:xfrm>
            <a:prstGeom prst="rect">
              <a:avLst/>
            </a:prstGeom>
            <a:solidFill>
              <a:srgbClr val="DD363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txBox="1"/>
            <p:nvPr/>
          </p:nvSpPr>
          <p:spPr>
            <a:xfrm>
              <a:off x="4475681" y="1968653"/>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Determine best parameters and best scores</a:t>
              </a:r>
              <a:endParaRPr/>
            </a:p>
          </p:txBody>
        </p:sp>
        <p:sp>
          <p:nvSpPr>
            <p:cNvPr id="269" name="Google Shape;269;p20"/>
            <p:cNvSpPr/>
            <p:nvPr/>
          </p:nvSpPr>
          <p:spPr>
            <a:xfrm>
              <a:off x="1820448" y="3976618"/>
              <a:ext cx="387406" cy="91440"/>
            </a:xfrm>
            <a:custGeom>
              <a:rect b="b" l="l" r="r" t="t"/>
              <a:pathLst>
                <a:path extrusionOk="0" h="120000" w="120000">
                  <a:moveTo>
                    <a:pt x="0" y="60000"/>
                  </a:moveTo>
                  <a:lnTo>
                    <a:pt x="120000" y="60000"/>
                  </a:lnTo>
                </a:path>
              </a:pathLst>
            </a:custGeom>
            <a:noFill/>
            <a:ln cap="flat" cmpd="sng" w="9525">
              <a:solidFill>
                <a:srgbClr val="FE0000"/>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txBox="1"/>
            <p:nvPr/>
          </p:nvSpPr>
          <p:spPr>
            <a:xfrm>
              <a:off x="2003701" y="4020248"/>
              <a:ext cx="20900" cy="41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71" name="Google Shape;271;p20"/>
            <p:cNvSpPr/>
            <p:nvPr/>
          </p:nvSpPr>
          <p:spPr>
            <a:xfrm>
              <a:off x="4828" y="3477112"/>
              <a:ext cx="1817420" cy="1090452"/>
            </a:xfrm>
            <a:prstGeom prst="rect">
              <a:avLst/>
            </a:prstGeom>
            <a:solidFill>
              <a:srgbClr val="ED1B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4828" y="3477112"/>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Evaluate model accuracy using the test set</a:t>
              </a:r>
              <a:endParaRPr/>
            </a:p>
          </p:txBody>
        </p:sp>
        <p:sp>
          <p:nvSpPr>
            <p:cNvPr id="273" name="Google Shape;273;p20"/>
            <p:cNvSpPr/>
            <p:nvPr/>
          </p:nvSpPr>
          <p:spPr>
            <a:xfrm>
              <a:off x="2240254" y="3477112"/>
              <a:ext cx="1817420" cy="1090452"/>
            </a:xfrm>
            <a:prstGeom prst="rect">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txBox="1"/>
            <p:nvPr/>
          </p:nvSpPr>
          <p:spPr>
            <a:xfrm>
              <a:off x="2240254" y="3477112"/>
              <a:ext cx="1817420" cy="1090452"/>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Plot confusion matrix to visualise result</a:t>
              </a:r>
              <a:endParaRPr/>
            </a:p>
          </p:txBody>
        </p:sp>
      </p:grpSp>
      <p:sp>
        <p:nvSpPr>
          <p:cNvPr id="275" name="Google Shape;275;p20"/>
          <p:cNvSpPr txBox="1"/>
          <p:nvPr/>
        </p:nvSpPr>
        <p:spPr>
          <a:xfrm>
            <a:off x="5188830" y="5943005"/>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4. Flow chart of Model development and Evaluation process</a:t>
            </a:r>
            <a:endParaRPr sz="1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1"/>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82" name="Google Shape;28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3"/>
          <p:cNvSpPr txBox="1"/>
          <p:nvPr>
            <p:ph idx="1" type="body"/>
          </p:nvPr>
        </p:nvSpPr>
        <p:spPr>
          <a:xfrm>
            <a:off x="817492" y="1523206"/>
            <a:ext cx="10420638" cy="174492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figure below, it can be noted that the launch site CCAFS SLC 40 has launched the highest number of rockets compared to the other sites.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Also, it is shown that the later flights from launch sites VAFB SLC 4E and KSC LC 39A showed a higher success rate compared to the earlier flights.</a:t>
            </a:r>
            <a:endParaRPr sz="2200">
              <a:solidFill>
                <a:srgbClr val="292929"/>
              </a:solidFill>
              <a:latin typeface="Arial"/>
              <a:ea typeface="Arial"/>
              <a:cs typeface="Arial"/>
              <a:sym typeface="Arial"/>
            </a:endParaRPr>
          </a:p>
        </p:txBody>
      </p:sp>
      <p:sp>
        <p:nvSpPr>
          <p:cNvPr id="295" name="Google Shape;29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96" name="Google Shape;296;p23"/>
          <p:cNvPicPr preferRelativeResize="0"/>
          <p:nvPr/>
        </p:nvPicPr>
        <p:blipFill rotWithShape="1">
          <a:blip r:embed="rId4">
            <a:alphaModFix/>
          </a:blip>
          <a:srcRect b="0" l="0" r="0" t="0"/>
          <a:stretch/>
        </p:blipFill>
        <p:spPr>
          <a:xfrm>
            <a:off x="817492" y="3429000"/>
            <a:ext cx="10640480" cy="2389005"/>
          </a:xfrm>
          <a:prstGeom prst="rect">
            <a:avLst/>
          </a:prstGeom>
          <a:noFill/>
          <a:ln>
            <a:noFill/>
          </a:ln>
        </p:spPr>
      </p:pic>
      <p:sp>
        <p:nvSpPr>
          <p:cNvPr id="297" name="Google Shape;297;p23"/>
          <p:cNvSpPr txBox="1"/>
          <p:nvPr/>
        </p:nvSpPr>
        <p:spPr>
          <a:xfrm>
            <a:off x="3477229" y="5943005"/>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5. Scatter plot of Flight Number Vs. Launch Site</a:t>
            </a:r>
            <a:endParaRPr sz="12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4"/>
          <p:cNvSpPr txBox="1"/>
          <p:nvPr>
            <p:ph idx="1" type="body"/>
          </p:nvPr>
        </p:nvSpPr>
        <p:spPr>
          <a:xfrm>
            <a:off x="770011" y="1478817"/>
            <a:ext cx="10515600" cy="2087344"/>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1900"/>
              <a:buFont typeface="Arial"/>
              <a:buChar char="•"/>
            </a:pPr>
            <a:r>
              <a:rPr lang="en-US" sz="1900">
                <a:solidFill>
                  <a:srgbClr val="292929"/>
                </a:solidFill>
                <a:latin typeface="Arial"/>
                <a:ea typeface="Arial"/>
                <a:cs typeface="Arial"/>
                <a:sym typeface="Arial"/>
              </a:rPr>
              <a:t>From the figure below, it is observed that VAFB-SLC 4E launch site has no rockets launched for heavy payload mass greater than 10000kg.</a:t>
            </a:r>
            <a:endParaRPr/>
          </a:p>
          <a:p>
            <a:pPr indent="-22860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It is also observed that most of the rockets launched in all launch sites have a payload mass of less than 9000kg.</a:t>
            </a:r>
            <a:endParaRPr/>
          </a:p>
          <a:p>
            <a:pPr indent="-22860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Compared to VAFB-SLC 4E and KSC LC 39A, CCAFS SLC 40 has a higher success rate for rockets launched with a heavy payload mass of 14000kg and 16000kg.</a:t>
            </a:r>
            <a:endParaRPr sz="1900">
              <a:solidFill>
                <a:srgbClr val="292929"/>
              </a:solidFill>
              <a:latin typeface="Arial"/>
              <a:ea typeface="Arial"/>
              <a:cs typeface="Arial"/>
              <a:sym typeface="Arial"/>
            </a:endParaRPr>
          </a:p>
        </p:txBody>
      </p:sp>
      <p:sp>
        <p:nvSpPr>
          <p:cNvPr id="304" name="Google Shape;30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305" name="Google Shape;305;p24"/>
          <p:cNvPicPr preferRelativeResize="0"/>
          <p:nvPr/>
        </p:nvPicPr>
        <p:blipFill rotWithShape="1">
          <a:blip r:embed="rId4">
            <a:alphaModFix/>
          </a:blip>
          <a:srcRect b="0" l="0" r="0" t="0"/>
          <a:stretch/>
        </p:blipFill>
        <p:spPr>
          <a:xfrm>
            <a:off x="906389" y="3499510"/>
            <a:ext cx="10192142" cy="2510147"/>
          </a:xfrm>
          <a:prstGeom prst="rect">
            <a:avLst/>
          </a:prstGeom>
          <a:noFill/>
          <a:ln>
            <a:noFill/>
          </a:ln>
        </p:spPr>
      </p:pic>
      <p:sp>
        <p:nvSpPr>
          <p:cNvPr id="306" name="Google Shape;306;p24"/>
          <p:cNvSpPr txBox="1"/>
          <p:nvPr/>
        </p:nvSpPr>
        <p:spPr>
          <a:xfrm>
            <a:off x="3732090" y="6087892"/>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6. Scatter plot of Payload Vs. Launch Site</a:t>
            </a:r>
            <a:endParaRPr sz="1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25"/>
          <p:cNvSpPr txBox="1"/>
          <p:nvPr>
            <p:ph idx="1" type="body"/>
          </p:nvPr>
        </p:nvSpPr>
        <p:spPr>
          <a:xfrm>
            <a:off x="770010" y="2082114"/>
            <a:ext cx="44623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figure, it is observed that orbits VLEO, ES-L1, GEO, HEO, and SSO have the highest success rates compared to the other orbit types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It is also observed that orbit SO has the least success rate.</a:t>
            </a:r>
            <a:endParaRPr sz="2200">
              <a:solidFill>
                <a:srgbClr val="292929"/>
              </a:solidFill>
              <a:latin typeface="Arial"/>
              <a:ea typeface="Arial"/>
              <a:cs typeface="Arial"/>
              <a:sym typeface="Arial"/>
            </a:endParaRPr>
          </a:p>
        </p:txBody>
      </p:sp>
      <p:sp>
        <p:nvSpPr>
          <p:cNvPr id="313" name="Google Shape;31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14" name="Google Shape;314;p25"/>
          <p:cNvPicPr preferRelativeResize="0"/>
          <p:nvPr/>
        </p:nvPicPr>
        <p:blipFill rotWithShape="1">
          <a:blip r:embed="rId4">
            <a:alphaModFix/>
          </a:blip>
          <a:srcRect b="0" l="0" r="0" t="0"/>
          <a:stretch/>
        </p:blipFill>
        <p:spPr>
          <a:xfrm>
            <a:off x="5350934" y="1535419"/>
            <a:ext cx="5680678" cy="4614793"/>
          </a:xfrm>
          <a:prstGeom prst="rect">
            <a:avLst/>
          </a:prstGeom>
          <a:noFill/>
          <a:ln>
            <a:noFill/>
          </a:ln>
        </p:spPr>
      </p:pic>
      <p:sp>
        <p:nvSpPr>
          <p:cNvPr id="315" name="Google Shape;315;p25"/>
          <p:cNvSpPr txBox="1"/>
          <p:nvPr/>
        </p:nvSpPr>
        <p:spPr>
          <a:xfrm>
            <a:off x="5874808" y="6226392"/>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7. Bar plot of Success rate Vs. Orbit Type</a:t>
            </a:r>
            <a:endParaRPr sz="1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26"/>
          <p:cNvSpPr txBox="1"/>
          <p:nvPr>
            <p:ph idx="1" type="body"/>
          </p:nvPr>
        </p:nvSpPr>
        <p:spPr>
          <a:xfrm>
            <a:off x="770011" y="1668118"/>
            <a:ext cx="10515600" cy="206197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figure below, it is observed that more rockets were launched in LES ISS PO GTO and VLEO</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It is also observed that in the LEO orbit the Success appears related to the number of flights; on the other hand, there seems to be no relationship between flight number and other orbit.</a:t>
            </a:r>
            <a:endParaRPr/>
          </a:p>
        </p:txBody>
      </p:sp>
      <p:sp>
        <p:nvSpPr>
          <p:cNvPr id="322" name="Google Shape;32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23" name="Google Shape;323;p26"/>
          <p:cNvPicPr preferRelativeResize="0"/>
          <p:nvPr/>
        </p:nvPicPr>
        <p:blipFill rotWithShape="1">
          <a:blip r:embed="rId4">
            <a:alphaModFix/>
          </a:blip>
          <a:srcRect b="0" l="0" r="0" t="0"/>
          <a:stretch/>
        </p:blipFill>
        <p:spPr>
          <a:xfrm>
            <a:off x="906389" y="3696857"/>
            <a:ext cx="10803466" cy="2084067"/>
          </a:xfrm>
          <a:prstGeom prst="rect">
            <a:avLst/>
          </a:prstGeom>
          <a:noFill/>
          <a:ln>
            <a:noFill/>
          </a:ln>
        </p:spPr>
      </p:pic>
      <p:sp>
        <p:nvSpPr>
          <p:cNvPr id="324" name="Google Shape;324;p26"/>
          <p:cNvSpPr txBox="1"/>
          <p:nvPr/>
        </p:nvSpPr>
        <p:spPr>
          <a:xfrm>
            <a:off x="3732090" y="5887073"/>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8. Scatter plot of Flight Number Vs. Orbit type</a:t>
            </a:r>
            <a:endParaRPr sz="12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27"/>
          <p:cNvSpPr txBox="1"/>
          <p:nvPr>
            <p:ph idx="1" type="body"/>
          </p:nvPr>
        </p:nvSpPr>
        <p:spPr>
          <a:xfrm>
            <a:off x="770011" y="1440180"/>
            <a:ext cx="10515600" cy="198882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There is a higher success for rockets with heavy payloads launched in PO, LEO, and ISS.   </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Rockets launched in SSO and MEO orbits on the other hand have a high success rate with lighter payloads</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Rockets launched in GTO have both positive landing rates and negative landing rates regardless of the size of the payload.</a:t>
            </a:r>
            <a:endParaRPr sz="2000">
              <a:solidFill>
                <a:srgbClr val="292929"/>
              </a:solidFill>
              <a:latin typeface="Arial"/>
              <a:ea typeface="Arial"/>
              <a:cs typeface="Arial"/>
              <a:sym typeface="Arial"/>
            </a:endParaRPr>
          </a:p>
        </p:txBody>
      </p:sp>
      <p:sp>
        <p:nvSpPr>
          <p:cNvPr id="331" name="Google Shape;33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32" name="Google Shape;332;p27"/>
          <p:cNvPicPr preferRelativeResize="0"/>
          <p:nvPr/>
        </p:nvPicPr>
        <p:blipFill rotWithShape="1">
          <a:blip r:embed="rId4">
            <a:alphaModFix/>
          </a:blip>
          <a:srcRect b="0" l="0" r="0" t="0"/>
          <a:stretch/>
        </p:blipFill>
        <p:spPr>
          <a:xfrm>
            <a:off x="770011" y="3684271"/>
            <a:ext cx="10763974" cy="2341301"/>
          </a:xfrm>
          <a:prstGeom prst="rect">
            <a:avLst/>
          </a:prstGeom>
          <a:noFill/>
          <a:ln>
            <a:noFill/>
          </a:ln>
        </p:spPr>
      </p:pic>
      <p:sp>
        <p:nvSpPr>
          <p:cNvPr id="333" name="Google Shape;333;p27"/>
          <p:cNvSpPr txBox="1"/>
          <p:nvPr/>
        </p:nvSpPr>
        <p:spPr>
          <a:xfrm>
            <a:off x="3788088" y="6087892"/>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9. Scatter plot of Payload Vs. Orbit type</a:t>
            </a:r>
            <a:endParaRPr sz="12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28"/>
          <p:cNvSpPr txBox="1"/>
          <p:nvPr>
            <p:ph idx="1" type="body"/>
          </p:nvPr>
        </p:nvSpPr>
        <p:spPr>
          <a:xfrm>
            <a:off x="770011" y="2069757"/>
            <a:ext cx="3932238" cy="245652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It is observed in Figure 10 that the success rate since 2013 kept increasing till 2020</a:t>
            </a:r>
            <a:endParaRPr sz="2200">
              <a:solidFill>
                <a:srgbClr val="292929"/>
              </a:solidFill>
              <a:latin typeface="Arial"/>
              <a:ea typeface="Arial"/>
              <a:cs typeface="Arial"/>
              <a:sym typeface="Arial"/>
            </a:endParaRPr>
          </a:p>
        </p:txBody>
      </p:sp>
      <p:sp>
        <p:nvSpPr>
          <p:cNvPr id="340" name="Google Shape;34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41" name="Google Shape;341;p28"/>
          <p:cNvPicPr preferRelativeResize="0"/>
          <p:nvPr/>
        </p:nvPicPr>
        <p:blipFill rotWithShape="1">
          <a:blip r:embed="rId4">
            <a:alphaModFix/>
          </a:blip>
          <a:srcRect b="0" l="0" r="0" t="0"/>
          <a:stretch/>
        </p:blipFill>
        <p:spPr>
          <a:xfrm>
            <a:off x="5628322" y="1511592"/>
            <a:ext cx="5701413" cy="4363428"/>
          </a:xfrm>
          <a:prstGeom prst="rect">
            <a:avLst/>
          </a:prstGeom>
          <a:noFill/>
          <a:ln>
            <a:noFill/>
          </a:ln>
        </p:spPr>
      </p:pic>
      <p:sp>
        <p:nvSpPr>
          <p:cNvPr id="342" name="Google Shape;342;p28"/>
          <p:cNvSpPr txBox="1"/>
          <p:nvPr/>
        </p:nvSpPr>
        <p:spPr>
          <a:xfrm>
            <a:off x="5628322" y="6001017"/>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10. Line plot of Launch success Yearly Trend</a:t>
            </a:r>
            <a:endParaRPr sz="1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29"/>
          <p:cNvSpPr txBox="1"/>
          <p:nvPr>
            <p:ph idx="1" type="body"/>
          </p:nvPr>
        </p:nvSpPr>
        <p:spPr>
          <a:xfrm>
            <a:off x="770011" y="1540903"/>
            <a:ext cx="4899270" cy="273391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An SQL table called SPACEXTBL using the existing data frame.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To find the Unique Launch Sites, the keyword DISTINCT was used on the column.</a:t>
            </a:r>
            <a:endParaRPr sz="2200">
              <a:solidFill>
                <a:srgbClr val="292929"/>
              </a:solidFill>
              <a:latin typeface="Arial"/>
              <a:ea typeface="Arial"/>
              <a:cs typeface="Arial"/>
              <a:sym typeface="Arial"/>
            </a:endParaRPr>
          </a:p>
        </p:txBody>
      </p:sp>
      <p:sp>
        <p:nvSpPr>
          <p:cNvPr id="349" name="Google Shape;34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50" name="Google Shape;350;p29"/>
          <p:cNvPicPr preferRelativeResize="0"/>
          <p:nvPr/>
        </p:nvPicPr>
        <p:blipFill rotWithShape="1">
          <a:blip r:embed="rId4">
            <a:alphaModFix/>
          </a:blip>
          <a:srcRect b="0" l="0" r="0" t="0"/>
          <a:stretch/>
        </p:blipFill>
        <p:spPr>
          <a:xfrm>
            <a:off x="5945811" y="1460893"/>
            <a:ext cx="5465958" cy="4189998"/>
          </a:xfrm>
          <a:prstGeom prst="rect">
            <a:avLst/>
          </a:prstGeom>
          <a:noFill/>
          <a:ln>
            <a:noFill/>
          </a:ln>
        </p:spPr>
      </p:pic>
      <p:sp>
        <p:nvSpPr>
          <p:cNvPr id="351" name="Google Shape;351;p29"/>
          <p:cNvSpPr txBox="1"/>
          <p:nvPr/>
        </p:nvSpPr>
        <p:spPr>
          <a:xfrm>
            <a:off x="5945811" y="5887073"/>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11. SQL query for unique launch site names</a:t>
            </a:r>
            <a:endParaRPr sz="12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30"/>
          <p:cNvSpPr txBox="1"/>
          <p:nvPr>
            <p:ph idx="1" type="body"/>
          </p:nvPr>
        </p:nvSpPr>
        <p:spPr>
          <a:xfrm>
            <a:off x="770010" y="1825625"/>
            <a:ext cx="10515599" cy="111188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 Keyword LIKE `CCA%` was used to get launch site names beginning with `CCA`.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LIMIT 5 keyword was used to display only 5 records.</a:t>
            </a:r>
            <a:endParaRPr/>
          </a:p>
        </p:txBody>
      </p:sp>
      <p:sp>
        <p:nvSpPr>
          <p:cNvPr id="358" name="Google Shape;35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59" name="Google Shape;359;p30"/>
          <p:cNvPicPr preferRelativeResize="0"/>
          <p:nvPr/>
        </p:nvPicPr>
        <p:blipFill rotWithShape="1">
          <a:blip r:embed="rId4">
            <a:alphaModFix/>
          </a:blip>
          <a:srcRect b="0" l="0" r="0" t="3902"/>
          <a:stretch/>
        </p:blipFill>
        <p:spPr>
          <a:xfrm>
            <a:off x="505524" y="3188970"/>
            <a:ext cx="11180952" cy="2583878"/>
          </a:xfrm>
          <a:prstGeom prst="rect">
            <a:avLst/>
          </a:prstGeom>
          <a:noFill/>
          <a:ln>
            <a:noFill/>
          </a:ln>
        </p:spPr>
      </p:pic>
      <p:sp>
        <p:nvSpPr>
          <p:cNvPr id="360" name="Google Shape;360;p30"/>
          <p:cNvSpPr txBox="1"/>
          <p:nvPr/>
        </p:nvSpPr>
        <p:spPr>
          <a:xfrm>
            <a:off x="1859781" y="5885808"/>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12. SQL query for Launch site names beginning with CCA</a:t>
            </a:r>
            <a:endParaRPr sz="1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3" y="1540042"/>
            <a:ext cx="10122181" cy="448553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 are: </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collected from Space X API and Web scraping. </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 and processing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analysis using SQL magic and Python visualization tools.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analytics using Interactive maps and dashboards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analysis using Machine Learning Classification algorithms.</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 </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The results from Exploratory Data Analysis  </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Results from interactive dashboards and maps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Model evaluation results and interpretation.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Determining the best classification model for success prediction </a:t>
            </a:r>
            <a:endParaRPr/>
          </a:p>
          <a:p>
            <a:pPr indent="0" lvl="1" marL="457200" marR="0" rtl="0" algn="l">
              <a:lnSpc>
                <a:spcPct val="100000"/>
              </a:lnSpc>
              <a:spcBef>
                <a:spcPts val="1400"/>
              </a:spcBef>
              <a:spcAft>
                <a:spcPts val="0"/>
              </a:spcAft>
              <a:buClr>
                <a:srgbClr val="0070C0"/>
              </a:buClr>
              <a:buSzPct val="100000"/>
              <a:buFont typeface="Arial"/>
              <a:buNone/>
            </a:pPr>
            <a:r>
              <a:t/>
            </a:r>
            <a:endParaRPr b="0" i="0" sz="1800" u="none" cap="none" strike="noStrike">
              <a:solidFill>
                <a:srgbClr val="292929"/>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31"/>
          <p:cNvSpPr txBox="1"/>
          <p:nvPr>
            <p:ph idx="1" type="body"/>
          </p:nvPr>
        </p:nvSpPr>
        <p:spPr>
          <a:xfrm>
            <a:off x="770011" y="1825625"/>
            <a:ext cx="444206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 function was used to calculate the total payload mass of customers with the name ‘NASA (CRS)’.</a:t>
            </a:r>
            <a:endParaRPr/>
          </a:p>
        </p:txBody>
      </p:sp>
      <p:sp>
        <p:nvSpPr>
          <p:cNvPr id="367" name="Google Shape;36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368" name="Google Shape;368;p31"/>
          <p:cNvSpPr txBox="1"/>
          <p:nvPr/>
        </p:nvSpPr>
        <p:spPr>
          <a:xfrm>
            <a:off x="5212080" y="5744812"/>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13. SQL query for Total payload Mass for NASA (CRS)</a:t>
            </a:r>
            <a:endParaRPr sz="1200">
              <a:solidFill>
                <a:schemeClr val="dk1"/>
              </a:solidFill>
              <a:latin typeface="Calibri"/>
              <a:ea typeface="Calibri"/>
              <a:cs typeface="Calibri"/>
              <a:sym typeface="Calibri"/>
            </a:endParaRPr>
          </a:p>
        </p:txBody>
      </p:sp>
      <p:pic>
        <p:nvPicPr>
          <p:cNvPr id="369" name="Google Shape;369;p31"/>
          <p:cNvPicPr preferRelativeResize="0"/>
          <p:nvPr/>
        </p:nvPicPr>
        <p:blipFill rotWithShape="1">
          <a:blip r:embed="rId4">
            <a:alphaModFix/>
          </a:blip>
          <a:srcRect b="0" l="0" r="0" t="0"/>
          <a:stretch/>
        </p:blipFill>
        <p:spPr>
          <a:xfrm>
            <a:off x="5212080" y="2082076"/>
            <a:ext cx="6594293" cy="35745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32"/>
          <p:cNvSpPr txBox="1"/>
          <p:nvPr>
            <p:ph idx="1" type="body"/>
          </p:nvPr>
        </p:nvSpPr>
        <p:spPr>
          <a:xfrm>
            <a:off x="770011" y="1825625"/>
            <a:ext cx="4704959" cy="313499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average payload mass carried by booster version F9 v1.1 was calculated using the AVG function.</a:t>
            </a:r>
            <a:endParaRPr/>
          </a:p>
        </p:txBody>
      </p:sp>
      <p:sp>
        <p:nvSpPr>
          <p:cNvPr id="376" name="Google Shape;37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377" name="Google Shape;377;p32"/>
          <p:cNvSpPr txBox="1"/>
          <p:nvPr/>
        </p:nvSpPr>
        <p:spPr>
          <a:xfrm>
            <a:off x="5692140" y="5789986"/>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14. SQL query for Average payload Mass for F9 V1.1</a:t>
            </a:r>
            <a:endParaRPr sz="1200">
              <a:solidFill>
                <a:schemeClr val="dk1"/>
              </a:solidFill>
              <a:latin typeface="Calibri"/>
              <a:ea typeface="Calibri"/>
              <a:cs typeface="Calibri"/>
              <a:sym typeface="Calibri"/>
            </a:endParaRPr>
          </a:p>
        </p:txBody>
      </p:sp>
      <p:pic>
        <p:nvPicPr>
          <p:cNvPr id="378" name="Google Shape;378;p32"/>
          <p:cNvPicPr preferRelativeResize="0"/>
          <p:nvPr/>
        </p:nvPicPr>
        <p:blipFill rotWithShape="1">
          <a:blip r:embed="rId4">
            <a:alphaModFix/>
          </a:blip>
          <a:srcRect b="0" l="0" r="0" t="0"/>
          <a:stretch/>
        </p:blipFill>
        <p:spPr>
          <a:xfrm>
            <a:off x="5572307" y="2320027"/>
            <a:ext cx="6284929" cy="33521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33"/>
          <p:cNvSpPr txBox="1"/>
          <p:nvPr>
            <p:ph idx="1" type="body"/>
          </p:nvPr>
        </p:nvSpPr>
        <p:spPr>
          <a:xfrm>
            <a:off x="770011" y="1825625"/>
            <a:ext cx="416775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SQL query was run for the first successful landing on ground pad.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result shows that 22</a:t>
            </a:r>
            <a:r>
              <a:rPr baseline="30000" lang="en-US" sz="2200">
                <a:solidFill>
                  <a:srgbClr val="292929"/>
                </a:solidFill>
                <a:latin typeface="Arial"/>
                <a:ea typeface="Arial"/>
                <a:cs typeface="Arial"/>
                <a:sym typeface="Arial"/>
              </a:rPr>
              <a:t>nd</a:t>
            </a:r>
            <a:r>
              <a:rPr lang="en-US" sz="2200">
                <a:solidFill>
                  <a:srgbClr val="292929"/>
                </a:solidFill>
                <a:latin typeface="Arial"/>
                <a:ea typeface="Arial"/>
                <a:cs typeface="Arial"/>
                <a:sym typeface="Arial"/>
              </a:rPr>
              <a:t> of December 2015 was the date for the first successful ground landing.</a:t>
            </a:r>
            <a:endParaRPr sz="2200">
              <a:solidFill>
                <a:srgbClr val="292929"/>
              </a:solidFill>
              <a:latin typeface="Arial"/>
              <a:ea typeface="Arial"/>
              <a:cs typeface="Arial"/>
              <a:sym typeface="Arial"/>
            </a:endParaRPr>
          </a:p>
        </p:txBody>
      </p:sp>
      <p:sp>
        <p:nvSpPr>
          <p:cNvPr id="385" name="Google Shape;38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86" name="Google Shape;386;p33"/>
          <p:cNvPicPr preferRelativeResize="0"/>
          <p:nvPr/>
        </p:nvPicPr>
        <p:blipFill rotWithShape="1">
          <a:blip r:embed="rId4">
            <a:alphaModFix/>
          </a:blip>
          <a:srcRect b="0" l="0" r="0" t="0"/>
          <a:stretch/>
        </p:blipFill>
        <p:spPr>
          <a:xfrm>
            <a:off x="5596567" y="2160270"/>
            <a:ext cx="5479103" cy="3574409"/>
          </a:xfrm>
          <a:prstGeom prst="rect">
            <a:avLst/>
          </a:prstGeom>
          <a:noFill/>
          <a:ln>
            <a:noFill/>
          </a:ln>
        </p:spPr>
      </p:pic>
      <p:sp>
        <p:nvSpPr>
          <p:cNvPr id="387" name="Google Shape;387;p33"/>
          <p:cNvSpPr txBox="1"/>
          <p:nvPr/>
        </p:nvSpPr>
        <p:spPr>
          <a:xfrm>
            <a:off x="5692140" y="5789986"/>
            <a:ext cx="47278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15. SQL query for First successful ground landing date</a:t>
            </a:r>
            <a:endParaRPr sz="1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34"/>
          <p:cNvSpPr txBox="1"/>
          <p:nvPr>
            <p:ph idx="1" type="body"/>
          </p:nvPr>
        </p:nvSpPr>
        <p:spPr>
          <a:xfrm>
            <a:off x="770011" y="1825625"/>
            <a:ext cx="4487790" cy="2597785"/>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keywords BETWEEN and AND, the names of boosters that have successfully landed on drone ship and had payload mass greater than 4000kg but less than 6000kg were displayed.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result shows 4 rockets.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4" name="Google Shape;394;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95" name="Google Shape;395;p34"/>
          <p:cNvPicPr preferRelativeResize="0"/>
          <p:nvPr/>
        </p:nvPicPr>
        <p:blipFill rotWithShape="1">
          <a:blip r:embed="rId4">
            <a:alphaModFix/>
          </a:blip>
          <a:srcRect b="0" l="0" r="0" t="0"/>
          <a:stretch/>
        </p:blipFill>
        <p:spPr>
          <a:xfrm>
            <a:off x="5623560" y="1653475"/>
            <a:ext cx="5036279" cy="3953960"/>
          </a:xfrm>
          <a:prstGeom prst="rect">
            <a:avLst/>
          </a:prstGeom>
          <a:noFill/>
          <a:ln>
            <a:noFill/>
          </a:ln>
        </p:spPr>
      </p:pic>
      <p:sp>
        <p:nvSpPr>
          <p:cNvPr id="396" name="Google Shape;396;p34"/>
          <p:cNvSpPr txBox="1"/>
          <p:nvPr/>
        </p:nvSpPr>
        <p:spPr>
          <a:xfrm>
            <a:off x="5692140" y="5789986"/>
            <a:ext cx="5189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16. SQL query for successful drone ship landing between 4000 and 6000.</a:t>
            </a:r>
            <a:endParaRPr sz="1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35"/>
          <p:cNvSpPr txBox="1"/>
          <p:nvPr>
            <p:ph idx="1" type="body"/>
          </p:nvPr>
        </p:nvSpPr>
        <p:spPr>
          <a:xfrm>
            <a:off x="770011" y="1825625"/>
            <a:ext cx="484212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COUNT function was used to could the total number of successful missions and failed missions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results show that there were 100 successful missions and 1 failed mission.</a:t>
            </a:r>
            <a:endParaRPr/>
          </a:p>
        </p:txBody>
      </p:sp>
      <p:sp>
        <p:nvSpPr>
          <p:cNvPr id="403" name="Google Shape;403;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404" name="Google Shape;404;p35"/>
          <p:cNvPicPr preferRelativeResize="0"/>
          <p:nvPr/>
        </p:nvPicPr>
        <p:blipFill rotWithShape="1">
          <a:blip r:embed="rId4">
            <a:alphaModFix/>
          </a:blip>
          <a:srcRect b="0" l="0" r="0" t="0"/>
          <a:stretch/>
        </p:blipFill>
        <p:spPr>
          <a:xfrm>
            <a:off x="6477001" y="1463569"/>
            <a:ext cx="4076147" cy="4562004"/>
          </a:xfrm>
          <a:prstGeom prst="rect">
            <a:avLst/>
          </a:prstGeom>
          <a:noFill/>
          <a:ln>
            <a:noFill/>
          </a:ln>
        </p:spPr>
      </p:pic>
      <p:sp>
        <p:nvSpPr>
          <p:cNvPr id="405" name="Google Shape;405;p35"/>
          <p:cNvSpPr txBox="1"/>
          <p:nvPr/>
        </p:nvSpPr>
        <p:spPr>
          <a:xfrm>
            <a:off x="6027811" y="6088517"/>
            <a:ext cx="5189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17. SQL query for successful drone ship landing between 4000 and 6000.</a:t>
            </a:r>
            <a:endParaRPr sz="1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36"/>
          <p:cNvSpPr txBox="1"/>
          <p:nvPr>
            <p:ph idx="1" type="body"/>
          </p:nvPr>
        </p:nvSpPr>
        <p:spPr>
          <a:xfrm>
            <a:off x="770011" y="1825625"/>
            <a:ext cx="446493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 sub-query with the MAX function was used to retrieve the boosters that carried the maximum payload.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 show that there are 12 in total.</a:t>
            </a:r>
            <a:endParaRPr/>
          </a:p>
        </p:txBody>
      </p:sp>
      <p:sp>
        <p:nvSpPr>
          <p:cNvPr id="412" name="Google Shape;41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413" name="Google Shape;413;p36"/>
          <p:cNvPicPr preferRelativeResize="0"/>
          <p:nvPr/>
        </p:nvPicPr>
        <p:blipFill rotWithShape="1">
          <a:blip r:embed="rId4">
            <a:alphaModFix/>
          </a:blip>
          <a:srcRect b="0" l="0" r="0" t="0"/>
          <a:stretch/>
        </p:blipFill>
        <p:spPr>
          <a:xfrm>
            <a:off x="5513462" y="1825625"/>
            <a:ext cx="5772149" cy="4133307"/>
          </a:xfrm>
          <a:prstGeom prst="rect">
            <a:avLst/>
          </a:prstGeom>
          <a:noFill/>
          <a:ln>
            <a:noFill/>
          </a:ln>
        </p:spPr>
      </p:pic>
      <p:sp>
        <p:nvSpPr>
          <p:cNvPr id="414" name="Google Shape;414;p36"/>
          <p:cNvSpPr txBox="1"/>
          <p:nvPr/>
        </p:nvSpPr>
        <p:spPr>
          <a:xfrm>
            <a:off x="5513462" y="6096274"/>
            <a:ext cx="51892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18. SQL query for boosters that carried the maximum payload</a:t>
            </a:r>
            <a:endParaRPr sz="12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37"/>
          <p:cNvSpPr txBox="1"/>
          <p:nvPr>
            <p:ph idx="1" type="body"/>
          </p:nvPr>
        </p:nvSpPr>
        <p:spPr>
          <a:xfrm>
            <a:off x="641037" y="1825625"/>
            <a:ext cx="464780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Substr() was used to extract the month and year from the Date column.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WHERE and AND keyword was used to get launch records of failed drone ship landings in 2015.</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result shows that the failed landings occurred in the months of April (04) and October (10).</a:t>
            </a:r>
            <a:endParaRPr sz="2800">
              <a:solidFill>
                <a:srgbClr val="292929"/>
              </a:solidFill>
              <a:latin typeface="Arial"/>
              <a:ea typeface="Arial"/>
              <a:cs typeface="Arial"/>
              <a:sym typeface="Arial"/>
            </a:endParaRPr>
          </a:p>
        </p:txBody>
      </p:sp>
      <p:sp>
        <p:nvSpPr>
          <p:cNvPr id="421" name="Google Shape;421;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422" name="Google Shape;422;p37"/>
          <p:cNvPicPr preferRelativeResize="0"/>
          <p:nvPr/>
        </p:nvPicPr>
        <p:blipFill rotWithShape="1">
          <a:blip r:embed="rId4">
            <a:alphaModFix/>
          </a:blip>
          <a:srcRect b="0" l="0" r="0" t="0"/>
          <a:stretch/>
        </p:blipFill>
        <p:spPr>
          <a:xfrm>
            <a:off x="5417820" y="2166159"/>
            <a:ext cx="6133143" cy="3670270"/>
          </a:xfrm>
          <a:prstGeom prst="rect">
            <a:avLst/>
          </a:prstGeom>
          <a:noFill/>
          <a:ln>
            <a:noFill/>
          </a:ln>
        </p:spPr>
      </p:pic>
      <p:sp>
        <p:nvSpPr>
          <p:cNvPr id="423" name="Google Shape;423;p37"/>
          <p:cNvSpPr txBox="1"/>
          <p:nvPr/>
        </p:nvSpPr>
        <p:spPr>
          <a:xfrm>
            <a:off x="5513462" y="6096274"/>
            <a:ext cx="51892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19. SQL query for failed drone ship landings in 2015</a:t>
            </a:r>
            <a:endParaRPr sz="12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38"/>
          <p:cNvSpPr txBox="1"/>
          <p:nvPr>
            <p:ph idx="1" type="body"/>
          </p:nvPr>
        </p:nvSpPr>
        <p:spPr>
          <a:xfrm>
            <a:off x="780059" y="1425551"/>
            <a:ext cx="4750679" cy="4893799"/>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Keywords such as GROUP BY, ORDER BY, and DESC as well as functions like substr() and COUNT() were used to rank the count landing outcomes between 2010-06-04 and 2017-03-20, in descending order.</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results show that there are high numbers for no attempt (10), success on drone ship  (5) as well as ground (5)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Also one instance where there was a failure in parachute deployment</a:t>
            </a:r>
            <a:endParaRPr/>
          </a:p>
        </p:txBody>
      </p:sp>
      <p:sp>
        <p:nvSpPr>
          <p:cNvPr id="430" name="Google Shape;43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31" name="Google Shape;431;p38"/>
          <p:cNvPicPr preferRelativeResize="0"/>
          <p:nvPr/>
        </p:nvPicPr>
        <p:blipFill rotWithShape="1">
          <a:blip r:embed="rId4">
            <a:alphaModFix/>
          </a:blip>
          <a:srcRect b="0" l="0" r="0" t="0"/>
          <a:stretch/>
        </p:blipFill>
        <p:spPr>
          <a:xfrm>
            <a:off x="5852160" y="1392590"/>
            <a:ext cx="5146919" cy="4632983"/>
          </a:xfrm>
          <a:prstGeom prst="rect">
            <a:avLst/>
          </a:prstGeom>
          <a:noFill/>
          <a:ln>
            <a:noFill/>
          </a:ln>
        </p:spPr>
      </p:pic>
      <p:sp>
        <p:nvSpPr>
          <p:cNvPr id="432" name="Google Shape;432;p38"/>
          <p:cNvSpPr txBox="1"/>
          <p:nvPr/>
        </p:nvSpPr>
        <p:spPr>
          <a:xfrm>
            <a:off x="5650621" y="6205495"/>
            <a:ext cx="53484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20. SQL query ranking landing outcomes between 2010-06-04 and 2017-03-20</a:t>
            </a:r>
            <a:endParaRPr sz="12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3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0"/>
          <p:cNvSpPr txBox="1"/>
          <p:nvPr>
            <p:ph idx="1" type="body"/>
          </p:nvPr>
        </p:nvSpPr>
        <p:spPr>
          <a:xfrm>
            <a:off x="770011" y="1825625"/>
            <a:ext cx="3721979" cy="192341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All launch sites as shown in the figure are located in coastal cities of the United States of America.</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44" name="Google Shape;44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Locations for Space X Falcon 9</a:t>
            </a:r>
            <a:endParaRPr/>
          </a:p>
        </p:txBody>
      </p:sp>
      <p:pic>
        <p:nvPicPr>
          <p:cNvPr id="445" name="Google Shape;445;p40"/>
          <p:cNvPicPr preferRelativeResize="0"/>
          <p:nvPr/>
        </p:nvPicPr>
        <p:blipFill rotWithShape="1">
          <a:blip r:embed="rId4">
            <a:alphaModFix/>
          </a:blip>
          <a:srcRect b="0" l="0" r="0" t="0"/>
          <a:stretch/>
        </p:blipFill>
        <p:spPr>
          <a:xfrm>
            <a:off x="5191727" y="1328528"/>
            <a:ext cx="2807970" cy="2692538"/>
          </a:xfrm>
          <a:prstGeom prst="rect">
            <a:avLst/>
          </a:prstGeom>
          <a:noFill/>
          <a:ln>
            <a:noFill/>
          </a:ln>
        </p:spPr>
      </p:pic>
      <p:pic>
        <p:nvPicPr>
          <p:cNvPr id="446" name="Google Shape;446;p40"/>
          <p:cNvPicPr preferRelativeResize="0"/>
          <p:nvPr/>
        </p:nvPicPr>
        <p:blipFill rotWithShape="1">
          <a:blip r:embed="rId5">
            <a:alphaModFix/>
          </a:blip>
          <a:srcRect b="0" l="0" r="0" t="0"/>
          <a:stretch/>
        </p:blipFill>
        <p:spPr>
          <a:xfrm>
            <a:off x="7999697" y="1328528"/>
            <a:ext cx="2597283" cy="2692538"/>
          </a:xfrm>
          <a:prstGeom prst="rect">
            <a:avLst/>
          </a:prstGeom>
          <a:noFill/>
          <a:ln>
            <a:noFill/>
          </a:ln>
        </p:spPr>
      </p:pic>
      <p:pic>
        <p:nvPicPr>
          <p:cNvPr id="447" name="Google Shape;447;p40"/>
          <p:cNvPicPr preferRelativeResize="0"/>
          <p:nvPr/>
        </p:nvPicPr>
        <p:blipFill rotWithShape="1">
          <a:blip r:embed="rId6">
            <a:alphaModFix/>
          </a:blip>
          <a:srcRect b="0" l="0" r="0" t="0"/>
          <a:stretch/>
        </p:blipFill>
        <p:spPr>
          <a:xfrm>
            <a:off x="7999696" y="4021066"/>
            <a:ext cx="2597283" cy="2359702"/>
          </a:xfrm>
          <a:prstGeom prst="rect">
            <a:avLst/>
          </a:prstGeom>
          <a:noFill/>
          <a:ln>
            <a:noFill/>
          </a:ln>
        </p:spPr>
      </p:pic>
      <p:pic>
        <p:nvPicPr>
          <p:cNvPr id="448" name="Google Shape;448;p40"/>
          <p:cNvPicPr preferRelativeResize="0"/>
          <p:nvPr/>
        </p:nvPicPr>
        <p:blipFill rotWithShape="1">
          <a:blip r:embed="rId7">
            <a:alphaModFix/>
          </a:blip>
          <a:srcRect b="0" l="0" r="0" t="0"/>
          <a:stretch/>
        </p:blipFill>
        <p:spPr>
          <a:xfrm>
            <a:off x="5169134" y="4021066"/>
            <a:ext cx="2830561" cy="2359702"/>
          </a:xfrm>
          <a:prstGeom prst="rect">
            <a:avLst/>
          </a:prstGeom>
          <a:noFill/>
          <a:ln>
            <a:noFill/>
          </a:ln>
        </p:spPr>
      </p:pic>
      <p:sp>
        <p:nvSpPr>
          <p:cNvPr id="449" name="Google Shape;449;p40"/>
          <p:cNvSpPr txBox="1"/>
          <p:nvPr/>
        </p:nvSpPr>
        <p:spPr>
          <a:xfrm>
            <a:off x="5100483" y="6436605"/>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21. Folium Map showing locations of Space X Falcon 9 launch sites</a:t>
            </a:r>
            <a:endParaRPr sz="1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696" y="1672388"/>
            <a:ext cx="10399485" cy="443965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15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Space X rockets are popularly known for their reusable technology and successful vertical landings.</a:t>
            </a:r>
            <a:endParaRPr/>
          </a:p>
          <a:p>
            <a:pPr indent="-228600" lvl="0" marL="228600" marR="0" rtl="0" algn="l">
              <a:lnSpc>
                <a:spcPct val="15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Space X Falcon 9 rockets have a successful track record, launching payloads into space with high reliability and efficiency although occasionally, there are instances when it may experience crashes.</a:t>
            </a:r>
            <a:endParaRPr/>
          </a:p>
          <a:p>
            <a:pPr indent="-228600" lvl="0" marL="228600" marR="0" rtl="0" algn="l">
              <a:lnSpc>
                <a:spcPct val="15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This Applied data science Capstone project for Space X Falcon 9 rockets is aimed at predicting the successful outcomes of the rocket launches for the first stage using classification models. </a:t>
            </a:r>
            <a:endParaRPr/>
          </a:p>
          <a:p>
            <a:pPr indent="-228600" lvl="0" marL="228600" marR="0" rtl="0" algn="l">
              <a:lnSpc>
                <a:spcPct val="15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 objective is to predict whether or not the first stage would be reused.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5" name="Google Shape;455;p41"/>
          <p:cNvSpPr txBox="1"/>
          <p:nvPr>
            <p:ph idx="1" type="body"/>
          </p:nvPr>
        </p:nvSpPr>
        <p:spPr>
          <a:xfrm>
            <a:off x="770011" y="1825625"/>
            <a:ext cx="48764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figure shows the launch outcomes for various launch sites;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Top left: VAFB SLC-4E</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Top right: KSC LC-39A</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Bottom left: CCAFS SLC-40</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Bottom Right: CCAFS LC-40</a:t>
            </a:r>
            <a:endParaRPr b="0" i="0" sz="2800" u="none" cap="none" strike="noStrike">
              <a:solidFill>
                <a:srgbClr val="292929"/>
              </a:solidFill>
              <a:latin typeface="Arial"/>
              <a:ea typeface="Arial"/>
              <a:cs typeface="Arial"/>
              <a:sym typeface="Arial"/>
            </a:endParaRPr>
          </a:p>
          <a:p>
            <a:pPr indent="-88900" lvl="1" marL="6858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Red icons indicate the failed outcomes and the green icons indicate successful outcomes.</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456" name="Google Shape;45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Outcomes for Space X Falcon 9</a:t>
            </a:r>
            <a:endParaRPr/>
          </a:p>
        </p:txBody>
      </p:sp>
      <p:pic>
        <p:nvPicPr>
          <p:cNvPr id="457" name="Google Shape;457;p41"/>
          <p:cNvPicPr preferRelativeResize="0"/>
          <p:nvPr/>
        </p:nvPicPr>
        <p:blipFill rotWithShape="1">
          <a:blip r:embed="rId4">
            <a:alphaModFix/>
          </a:blip>
          <a:srcRect b="0" l="0" r="0" t="0"/>
          <a:stretch/>
        </p:blipFill>
        <p:spPr>
          <a:xfrm>
            <a:off x="9003938" y="1325241"/>
            <a:ext cx="2437688" cy="2227820"/>
          </a:xfrm>
          <a:prstGeom prst="rect">
            <a:avLst/>
          </a:prstGeom>
          <a:noFill/>
          <a:ln>
            <a:noFill/>
          </a:ln>
        </p:spPr>
      </p:pic>
      <p:pic>
        <p:nvPicPr>
          <p:cNvPr id="458" name="Google Shape;458;p41"/>
          <p:cNvPicPr preferRelativeResize="0"/>
          <p:nvPr/>
        </p:nvPicPr>
        <p:blipFill rotWithShape="1">
          <a:blip r:embed="rId5">
            <a:alphaModFix/>
          </a:blip>
          <a:srcRect b="0" l="0" r="0" t="0"/>
          <a:stretch/>
        </p:blipFill>
        <p:spPr>
          <a:xfrm>
            <a:off x="6327357" y="3553061"/>
            <a:ext cx="2676581" cy="2196941"/>
          </a:xfrm>
          <a:prstGeom prst="rect">
            <a:avLst/>
          </a:prstGeom>
          <a:noFill/>
          <a:ln>
            <a:noFill/>
          </a:ln>
        </p:spPr>
      </p:pic>
      <p:pic>
        <p:nvPicPr>
          <p:cNvPr id="459" name="Google Shape;459;p41"/>
          <p:cNvPicPr preferRelativeResize="0"/>
          <p:nvPr/>
        </p:nvPicPr>
        <p:blipFill rotWithShape="1">
          <a:blip r:embed="rId6">
            <a:alphaModFix/>
          </a:blip>
          <a:srcRect b="0" l="0" r="0" t="0"/>
          <a:stretch/>
        </p:blipFill>
        <p:spPr>
          <a:xfrm>
            <a:off x="9003938" y="3553061"/>
            <a:ext cx="2437688" cy="2213252"/>
          </a:xfrm>
          <a:prstGeom prst="rect">
            <a:avLst/>
          </a:prstGeom>
          <a:noFill/>
          <a:ln>
            <a:noFill/>
          </a:ln>
        </p:spPr>
      </p:pic>
      <p:pic>
        <p:nvPicPr>
          <p:cNvPr id="460" name="Google Shape;460;p41"/>
          <p:cNvPicPr preferRelativeResize="0"/>
          <p:nvPr/>
        </p:nvPicPr>
        <p:blipFill rotWithShape="1">
          <a:blip r:embed="rId7">
            <a:alphaModFix/>
          </a:blip>
          <a:srcRect b="0" l="0" r="0" t="0"/>
          <a:stretch/>
        </p:blipFill>
        <p:spPr>
          <a:xfrm>
            <a:off x="6327356" y="1325241"/>
            <a:ext cx="2676581" cy="2240971"/>
          </a:xfrm>
          <a:prstGeom prst="rect">
            <a:avLst/>
          </a:prstGeom>
          <a:noFill/>
          <a:ln>
            <a:noFill/>
          </a:ln>
        </p:spPr>
      </p:pic>
      <p:sp>
        <p:nvSpPr>
          <p:cNvPr id="461" name="Google Shape;461;p41"/>
          <p:cNvSpPr txBox="1"/>
          <p:nvPr/>
        </p:nvSpPr>
        <p:spPr>
          <a:xfrm>
            <a:off x="6197763" y="5879923"/>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22. Folium Map showing Launch outcomes in their various launch sites</a:t>
            </a:r>
            <a:endParaRPr sz="1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p42"/>
          <p:cNvSpPr txBox="1"/>
          <p:nvPr>
            <p:ph idx="1" type="body"/>
          </p:nvPr>
        </p:nvSpPr>
        <p:spPr>
          <a:xfrm>
            <a:off x="852069" y="1441682"/>
            <a:ext cx="4261607" cy="19495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1100"/>
              <a:buFont typeface="Arial"/>
              <a:buChar char="•"/>
            </a:pPr>
            <a:r>
              <a:rPr lang="en-US" sz="1100">
                <a:solidFill>
                  <a:srgbClr val="292929"/>
                </a:solidFill>
                <a:latin typeface="Arial"/>
                <a:ea typeface="Arial"/>
                <a:cs typeface="Arial"/>
                <a:sym typeface="Arial"/>
              </a:rPr>
              <a:t>From the figure it is shown that launch sites are located very close to the coast i.e. 0.95km from CCAFS SLC 40 and 1.52km from VAFB SLC 4E</a:t>
            </a:r>
            <a:endParaRPr/>
          </a:p>
          <a:p>
            <a:pPr indent="-228600" lvl="0" marL="228600" marR="0" rtl="0" algn="l">
              <a:lnSpc>
                <a:spcPct val="100000"/>
              </a:lnSpc>
              <a:spcBef>
                <a:spcPts val="1400"/>
              </a:spcBef>
              <a:spcAft>
                <a:spcPts val="0"/>
              </a:spcAft>
              <a:buClr>
                <a:srgbClr val="292929"/>
              </a:buClr>
              <a:buSzPts val="1100"/>
              <a:buFont typeface="Arial"/>
              <a:buChar char="•"/>
            </a:pPr>
            <a:r>
              <a:rPr lang="en-US" sz="1100">
                <a:solidFill>
                  <a:srgbClr val="292929"/>
                </a:solidFill>
                <a:latin typeface="Arial"/>
                <a:ea typeface="Arial"/>
                <a:cs typeface="Arial"/>
                <a:sym typeface="Arial"/>
              </a:rPr>
              <a:t>The same can not be said for some railways and highways</a:t>
            </a:r>
            <a:endParaRPr/>
          </a:p>
          <a:p>
            <a:pPr indent="-228600" lvl="0" marL="228600" marR="0" rtl="0" algn="l">
              <a:lnSpc>
                <a:spcPct val="100000"/>
              </a:lnSpc>
              <a:spcBef>
                <a:spcPts val="1400"/>
              </a:spcBef>
              <a:spcAft>
                <a:spcPts val="0"/>
              </a:spcAft>
              <a:buClr>
                <a:srgbClr val="292929"/>
              </a:buClr>
              <a:buSzPts val="1100"/>
              <a:buFont typeface="Arial"/>
              <a:buChar char="•"/>
            </a:pPr>
            <a:r>
              <a:rPr lang="en-US" sz="1100">
                <a:solidFill>
                  <a:srgbClr val="292929"/>
                </a:solidFill>
                <a:latin typeface="Arial"/>
                <a:ea typeface="Arial"/>
                <a:cs typeface="Arial"/>
                <a:sym typeface="Arial"/>
              </a:rPr>
              <a:t>It is also evident that launch sites are located far from major cities, i.e. VAFB SLC 4E is 38.16km away from its closest city Santa Maria and CCAFS SLC 40 is 56.04km away from Melbourne</a:t>
            </a:r>
            <a:endParaRPr/>
          </a:p>
          <a:p>
            <a:pPr indent="-158750" lvl="0" marL="228600" marR="0" rtl="0" algn="l">
              <a:lnSpc>
                <a:spcPct val="100000"/>
              </a:lnSpc>
              <a:spcBef>
                <a:spcPts val="1400"/>
              </a:spcBef>
              <a:spcAft>
                <a:spcPts val="0"/>
              </a:spcAft>
              <a:buClr>
                <a:schemeClr val="dk1"/>
              </a:buClr>
              <a:buSzPts val="1100"/>
              <a:buFont typeface="Arial"/>
              <a:buNone/>
            </a:pPr>
            <a:r>
              <a:t/>
            </a:r>
            <a:endParaRPr sz="1100">
              <a:solidFill>
                <a:srgbClr val="292929"/>
              </a:solidFill>
              <a:latin typeface="Arial"/>
              <a:ea typeface="Arial"/>
              <a:cs typeface="Arial"/>
              <a:sym typeface="Arial"/>
            </a:endParaRPr>
          </a:p>
        </p:txBody>
      </p:sp>
      <p:sp>
        <p:nvSpPr>
          <p:cNvPr id="468" name="Google Shape;468;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from coastline, cities, railways and highways.</a:t>
            </a:r>
            <a:endParaRPr/>
          </a:p>
        </p:txBody>
      </p:sp>
      <p:pic>
        <p:nvPicPr>
          <p:cNvPr id="469" name="Google Shape;469;p42"/>
          <p:cNvPicPr preferRelativeResize="0"/>
          <p:nvPr/>
        </p:nvPicPr>
        <p:blipFill rotWithShape="1">
          <a:blip r:embed="rId4">
            <a:alphaModFix/>
          </a:blip>
          <a:srcRect b="0" l="0" r="0" t="0"/>
          <a:stretch/>
        </p:blipFill>
        <p:spPr>
          <a:xfrm>
            <a:off x="5113679" y="1376624"/>
            <a:ext cx="2281049" cy="2308044"/>
          </a:xfrm>
          <a:prstGeom prst="rect">
            <a:avLst/>
          </a:prstGeom>
          <a:noFill/>
          <a:ln>
            <a:noFill/>
          </a:ln>
        </p:spPr>
      </p:pic>
      <p:pic>
        <p:nvPicPr>
          <p:cNvPr id="470" name="Google Shape;470;p42"/>
          <p:cNvPicPr preferRelativeResize="0"/>
          <p:nvPr/>
        </p:nvPicPr>
        <p:blipFill rotWithShape="1">
          <a:blip r:embed="rId5">
            <a:alphaModFix/>
          </a:blip>
          <a:srcRect b="0" l="0" r="0" t="0"/>
          <a:stretch/>
        </p:blipFill>
        <p:spPr>
          <a:xfrm>
            <a:off x="7394727" y="1373604"/>
            <a:ext cx="2090915" cy="2308044"/>
          </a:xfrm>
          <a:prstGeom prst="rect">
            <a:avLst/>
          </a:prstGeom>
          <a:noFill/>
          <a:ln>
            <a:noFill/>
          </a:ln>
        </p:spPr>
      </p:pic>
      <p:pic>
        <p:nvPicPr>
          <p:cNvPr id="471" name="Google Shape;471;p42"/>
          <p:cNvPicPr preferRelativeResize="0"/>
          <p:nvPr/>
        </p:nvPicPr>
        <p:blipFill rotWithShape="1">
          <a:blip r:embed="rId6">
            <a:alphaModFix/>
          </a:blip>
          <a:srcRect b="0" l="0" r="0" t="0"/>
          <a:stretch/>
        </p:blipFill>
        <p:spPr>
          <a:xfrm>
            <a:off x="9262790" y="3681648"/>
            <a:ext cx="2774277" cy="2053484"/>
          </a:xfrm>
          <a:prstGeom prst="rect">
            <a:avLst/>
          </a:prstGeom>
          <a:noFill/>
          <a:ln>
            <a:noFill/>
          </a:ln>
        </p:spPr>
      </p:pic>
      <p:pic>
        <p:nvPicPr>
          <p:cNvPr id="472" name="Google Shape;472;p42"/>
          <p:cNvPicPr preferRelativeResize="0"/>
          <p:nvPr/>
        </p:nvPicPr>
        <p:blipFill rotWithShape="1">
          <a:blip r:embed="rId7">
            <a:alphaModFix/>
          </a:blip>
          <a:srcRect b="0" l="0" r="0" t="0"/>
          <a:stretch/>
        </p:blipFill>
        <p:spPr>
          <a:xfrm>
            <a:off x="5113679" y="3681648"/>
            <a:ext cx="4149111" cy="2053484"/>
          </a:xfrm>
          <a:prstGeom prst="rect">
            <a:avLst/>
          </a:prstGeom>
          <a:noFill/>
          <a:ln>
            <a:noFill/>
          </a:ln>
        </p:spPr>
      </p:pic>
      <p:pic>
        <p:nvPicPr>
          <p:cNvPr id="473" name="Google Shape;473;p42"/>
          <p:cNvPicPr preferRelativeResize="0"/>
          <p:nvPr/>
        </p:nvPicPr>
        <p:blipFill rotWithShape="1">
          <a:blip r:embed="rId8">
            <a:alphaModFix/>
          </a:blip>
          <a:srcRect b="0" l="0" r="0" t="0"/>
          <a:stretch/>
        </p:blipFill>
        <p:spPr>
          <a:xfrm>
            <a:off x="9485644" y="2019719"/>
            <a:ext cx="2551422" cy="1684615"/>
          </a:xfrm>
          <a:prstGeom prst="rect">
            <a:avLst/>
          </a:prstGeom>
          <a:noFill/>
          <a:ln>
            <a:noFill/>
          </a:ln>
        </p:spPr>
      </p:pic>
      <p:pic>
        <p:nvPicPr>
          <p:cNvPr id="474" name="Google Shape;474;p42"/>
          <p:cNvPicPr preferRelativeResize="0"/>
          <p:nvPr/>
        </p:nvPicPr>
        <p:blipFill rotWithShape="1">
          <a:blip r:embed="rId9">
            <a:alphaModFix/>
          </a:blip>
          <a:srcRect b="0" l="0" r="0" t="0"/>
          <a:stretch/>
        </p:blipFill>
        <p:spPr>
          <a:xfrm>
            <a:off x="1371171" y="3430900"/>
            <a:ext cx="3744404" cy="2308044"/>
          </a:xfrm>
          <a:prstGeom prst="rect">
            <a:avLst/>
          </a:prstGeom>
          <a:noFill/>
          <a:ln>
            <a:noFill/>
          </a:ln>
        </p:spPr>
      </p:pic>
      <p:sp>
        <p:nvSpPr>
          <p:cNvPr id="475" name="Google Shape;475;p42"/>
          <p:cNvSpPr txBox="1"/>
          <p:nvPr/>
        </p:nvSpPr>
        <p:spPr>
          <a:xfrm>
            <a:off x="4710607" y="5790392"/>
            <a:ext cx="57984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23. Folium Map showing Launch site distances from coastlines, cities, railways and highway</a:t>
            </a:r>
            <a:endParaRPr sz="12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4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p44"/>
          <p:cNvSpPr txBox="1"/>
          <p:nvPr>
            <p:ph idx="1" type="body"/>
          </p:nvPr>
        </p:nvSpPr>
        <p:spPr>
          <a:xfrm>
            <a:off x="770010" y="1825625"/>
            <a:ext cx="4284311" cy="31784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Figure 24, it is shown that KSC LC-39A has the largest success rate with about 41.7% of the total success ratio with other sites.</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87" name="Google Shape;48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of Launch Success for all Sites</a:t>
            </a:r>
            <a:endParaRPr/>
          </a:p>
        </p:txBody>
      </p:sp>
      <p:grpSp>
        <p:nvGrpSpPr>
          <p:cNvPr id="488" name="Google Shape;488;p44"/>
          <p:cNvGrpSpPr/>
          <p:nvPr/>
        </p:nvGrpSpPr>
        <p:grpSpPr>
          <a:xfrm>
            <a:off x="5745958" y="2270928"/>
            <a:ext cx="5757706" cy="3295859"/>
            <a:chOff x="5918479" y="1557495"/>
            <a:chExt cx="5757706" cy="3295859"/>
          </a:xfrm>
        </p:grpSpPr>
        <p:sp>
          <p:nvSpPr>
            <p:cNvPr id="489" name="Google Shape;489;p44"/>
            <p:cNvSpPr/>
            <p:nvPr/>
          </p:nvSpPr>
          <p:spPr>
            <a:xfrm>
              <a:off x="5918479" y="1557495"/>
              <a:ext cx="5757706" cy="3295859"/>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0" name="Google Shape;490;p44"/>
            <p:cNvPicPr preferRelativeResize="0"/>
            <p:nvPr/>
          </p:nvPicPr>
          <p:blipFill rotWithShape="1">
            <a:blip r:embed="rId4">
              <a:alphaModFix/>
            </a:blip>
            <a:srcRect b="0" l="0" r="0" t="0"/>
            <a:stretch/>
          </p:blipFill>
          <p:spPr>
            <a:xfrm>
              <a:off x="6027811" y="1825626"/>
              <a:ext cx="4859486" cy="2877004"/>
            </a:xfrm>
            <a:prstGeom prst="rect">
              <a:avLst/>
            </a:prstGeom>
            <a:noFill/>
            <a:ln>
              <a:noFill/>
            </a:ln>
          </p:spPr>
        </p:pic>
        <p:pic>
          <p:nvPicPr>
            <p:cNvPr id="491" name="Google Shape;491;p44"/>
            <p:cNvPicPr preferRelativeResize="0"/>
            <p:nvPr/>
          </p:nvPicPr>
          <p:blipFill rotWithShape="1">
            <a:blip r:embed="rId5">
              <a:alphaModFix/>
            </a:blip>
            <a:srcRect b="0" l="0" r="0" t="0"/>
            <a:stretch/>
          </p:blipFill>
          <p:spPr>
            <a:xfrm>
              <a:off x="9874263" y="2314468"/>
              <a:ext cx="1676545" cy="1242168"/>
            </a:xfrm>
            <a:prstGeom prst="rect">
              <a:avLst/>
            </a:prstGeom>
            <a:noFill/>
            <a:ln>
              <a:noFill/>
            </a:ln>
          </p:spPr>
        </p:pic>
      </p:grpSp>
      <p:sp>
        <p:nvSpPr>
          <p:cNvPr id="492" name="Google Shape;492;p44"/>
          <p:cNvSpPr txBox="1"/>
          <p:nvPr/>
        </p:nvSpPr>
        <p:spPr>
          <a:xfrm>
            <a:off x="5659544" y="5673160"/>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24. Pie showing the Success rate of all Launch sites</a:t>
            </a:r>
            <a:endParaRPr sz="12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8" name="Google Shape;498;p45"/>
          <p:cNvSpPr txBox="1"/>
          <p:nvPr>
            <p:ph idx="1" type="body"/>
          </p:nvPr>
        </p:nvSpPr>
        <p:spPr>
          <a:xfrm>
            <a:off x="734028" y="1825625"/>
            <a:ext cx="4370536" cy="313024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It is also evident from Figure 25 that KSC LC-39A has the highest success ratio with about 76.9%, compared to the other sites;</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73.1% for CCAFS LC-40</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60% for VAFB SLC-4E</a:t>
            </a:r>
            <a:endParaRPr/>
          </a:p>
          <a:p>
            <a:pPr indent="-228600" lvl="1" marL="685800" marR="0" rtl="0" algn="l">
              <a:lnSpc>
                <a:spcPct val="10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57.1% for CCAFS SLC-40</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99" name="Google Shape;49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of Launch site with highest success ratio</a:t>
            </a:r>
            <a:endParaRPr/>
          </a:p>
        </p:txBody>
      </p:sp>
      <p:grpSp>
        <p:nvGrpSpPr>
          <p:cNvPr id="500" name="Google Shape;500;p45"/>
          <p:cNvGrpSpPr/>
          <p:nvPr/>
        </p:nvGrpSpPr>
        <p:grpSpPr>
          <a:xfrm>
            <a:off x="5918479" y="2282759"/>
            <a:ext cx="4167893" cy="3314987"/>
            <a:chOff x="6630825" y="1640878"/>
            <a:chExt cx="4167893" cy="3314987"/>
          </a:xfrm>
        </p:grpSpPr>
        <p:pic>
          <p:nvPicPr>
            <p:cNvPr id="501" name="Google Shape;501;p45"/>
            <p:cNvPicPr preferRelativeResize="0"/>
            <p:nvPr/>
          </p:nvPicPr>
          <p:blipFill rotWithShape="1">
            <a:blip r:embed="rId4">
              <a:alphaModFix/>
            </a:blip>
            <a:srcRect b="0" l="0" r="0" t="0"/>
            <a:stretch/>
          </p:blipFill>
          <p:spPr>
            <a:xfrm>
              <a:off x="6630825" y="1640878"/>
              <a:ext cx="4167893" cy="3314987"/>
            </a:xfrm>
            <a:prstGeom prst="rect">
              <a:avLst/>
            </a:prstGeom>
            <a:noFill/>
            <a:ln>
              <a:noFill/>
            </a:ln>
          </p:spPr>
        </p:pic>
        <p:pic>
          <p:nvPicPr>
            <p:cNvPr id="502" name="Google Shape;502;p45"/>
            <p:cNvPicPr preferRelativeResize="0"/>
            <p:nvPr/>
          </p:nvPicPr>
          <p:blipFill rotWithShape="1">
            <a:blip r:embed="rId5">
              <a:alphaModFix/>
            </a:blip>
            <a:srcRect b="0" l="0" r="0" t="0"/>
            <a:stretch/>
          </p:blipFill>
          <p:spPr>
            <a:xfrm>
              <a:off x="9754688" y="1640878"/>
              <a:ext cx="1044030" cy="853514"/>
            </a:xfrm>
            <a:prstGeom prst="rect">
              <a:avLst/>
            </a:prstGeom>
            <a:noFill/>
            <a:ln>
              <a:noFill/>
            </a:ln>
          </p:spPr>
        </p:pic>
        <p:pic>
          <p:nvPicPr>
            <p:cNvPr id="503" name="Google Shape;503;p45"/>
            <p:cNvPicPr preferRelativeResize="0"/>
            <p:nvPr/>
          </p:nvPicPr>
          <p:blipFill rotWithShape="1">
            <a:blip r:embed="rId6">
              <a:alphaModFix/>
            </a:blip>
            <a:srcRect b="0" l="0" r="0" t="0"/>
            <a:stretch/>
          </p:blipFill>
          <p:spPr>
            <a:xfrm>
              <a:off x="6725046" y="1690484"/>
              <a:ext cx="2167746" cy="110306"/>
            </a:xfrm>
            <a:prstGeom prst="rect">
              <a:avLst/>
            </a:prstGeom>
            <a:noFill/>
            <a:ln>
              <a:noFill/>
            </a:ln>
          </p:spPr>
        </p:pic>
      </p:grpSp>
      <p:sp>
        <p:nvSpPr>
          <p:cNvPr id="504" name="Google Shape;504;p45"/>
          <p:cNvSpPr txBox="1"/>
          <p:nvPr/>
        </p:nvSpPr>
        <p:spPr>
          <a:xfrm>
            <a:off x="5815558" y="5768849"/>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25. Pie showing the launch site with the highest success ratio</a:t>
            </a:r>
            <a:endParaRPr sz="12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0" name="Google Shape;510;p46"/>
          <p:cNvSpPr txBox="1"/>
          <p:nvPr>
            <p:ph idx="1" type="body"/>
          </p:nvPr>
        </p:nvSpPr>
        <p:spPr>
          <a:xfrm>
            <a:off x="770011" y="1532155"/>
            <a:ext cx="9952363" cy="1349654"/>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From the figures below, Booster version FT has the highest success rate with its payload mass of about between 700kg to 5,500kg.</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It is also shown that rockets with payload mass above 5,500kg have a lower success rate, which means the heavier the payload, the slimmer the chance of a successful outcome.</a:t>
            </a:r>
            <a:endParaRPr/>
          </a:p>
          <a:p>
            <a:pPr indent="-109854"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511" name="Google Shape;511;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outcome for all sites</a:t>
            </a:r>
            <a:endParaRPr/>
          </a:p>
        </p:txBody>
      </p:sp>
      <p:pic>
        <p:nvPicPr>
          <p:cNvPr id="512" name="Google Shape;512;p46"/>
          <p:cNvPicPr preferRelativeResize="0"/>
          <p:nvPr/>
        </p:nvPicPr>
        <p:blipFill rotWithShape="1">
          <a:blip r:embed="rId4">
            <a:alphaModFix/>
          </a:blip>
          <a:srcRect b="0" l="0" r="0" t="0"/>
          <a:stretch/>
        </p:blipFill>
        <p:spPr>
          <a:xfrm>
            <a:off x="488237" y="3326265"/>
            <a:ext cx="5426893" cy="2091534"/>
          </a:xfrm>
          <a:prstGeom prst="rect">
            <a:avLst/>
          </a:prstGeom>
          <a:noFill/>
          <a:ln>
            <a:noFill/>
          </a:ln>
        </p:spPr>
      </p:pic>
      <p:pic>
        <p:nvPicPr>
          <p:cNvPr id="513" name="Google Shape;513;p46"/>
          <p:cNvPicPr preferRelativeResize="0"/>
          <p:nvPr/>
        </p:nvPicPr>
        <p:blipFill rotWithShape="1">
          <a:blip r:embed="rId5">
            <a:alphaModFix/>
          </a:blip>
          <a:srcRect b="0" l="0" r="0" t="0"/>
          <a:stretch/>
        </p:blipFill>
        <p:spPr>
          <a:xfrm>
            <a:off x="6096000" y="3326265"/>
            <a:ext cx="5901732" cy="2168258"/>
          </a:xfrm>
          <a:prstGeom prst="rect">
            <a:avLst/>
          </a:prstGeom>
          <a:noFill/>
          <a:ln>
            <a:noFill/>
          </a:ln>
        </p:spPr>
      </p:pic>
      <p:sp>
        <p:nvSpPr>
          <p:cNvPr id="514" name="Google Shape;514;p46"/>
          <p:cNvSpPr txBox="1"/>
          <p:nvPr/>
        </p:nvSpPr>
        <p:spPr>
          <a:xfrm>
            <a:off x="488237" y="5661980"/>
            <a:ext cx="54268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26. Scatter plot showing the booster versions with different payload mass for all launch sites</a:t>
            </a:r>
            <a:endParaRPr sz="1200">
              <a:solidFill>
                <a:schemeClr val="dk1"/>
              </a:solidFill>
              <a:latin typeface="Calibri"/>
              <a:ea typeface="Calibri"/>
              <a:cs typeface="Calibri"/>
              <a:sym typeface="Calibri"/>
            </a:endParaRPr>
          </a:p>
        </p:txBody>
      </p:sp>
      <p:sp>
        <p:nvSpPr>
          <p:cNvPr id="515" name="Google Shape;515;p46"/>
          <p:cNvSpPr txBox="1"/>
          <p:nvPr/>
        </p:nvSpPr>
        <p:spPr>
          <a:xfrm>
            <a:off x="6096000" y="5661979"/>
            <a:ext cx="57984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27. Scatter plot showing the booster versions of different payload mass greater than 5,500kg.</a:t>
            </a:r>
            <a:endParaRPr sz="12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4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6" name="Google Shape;526;p48"/>
          <p:cNvSpPr txBox="1"/>
          <p:nvPr>
            <p:ph idx="1" type="body"/>
          </p:nvPr>
        </p:nvSpPr>
        <p:spPr>
          <a:xfrm>
            <a:off x="770010" y="2082114"/>
            <a:ext cx="5017841" cy="266070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bar chart in Figure 28, Decision tree classifier performed the best with an accuracy score of approximately 0.875 or</a:t>
            </a:r>
            <a:r>
              <a:rPr lang="en-US" sz="2200">
                <a:solidFill>
                  <a:srgbClr val="292929"/>
                </a:solidFill>
              </a:rPr>
              <a:t> ~ </a:t>
            </a:r>
            <a:r>
              <a:rPr lang="en-US" sz="2200">
                <a:solidFill>
                  <a:srgbClr val="292929"/>
                </a:solidFill>
                <a:latin typeface="Arial"/>
                <a:ea typeface="Arial"/>
                <a:cs typeface="Arial"/>
                <a:sym typeface="Arial"/>
              </a:rPr>
              <a:t>8</a:t>
            </a:r>
            <a:r>
              <a:rPr lang="en-US" sz="2200">
                <a:solidFill>
                  <a:srgbClr val="292929"/>
                </a:solidFill>
              </a:rPr>
              <a:t>6</a:t>
            </a:r>
            <a:r>
              <a:rPr lang="en-US" sz="2200">
                <a:solidFill>
                  <a:srgbClr val="292929"/>
                </a:solidFill>
                <a:latin typeface="Arial"/>
                <a:ea typeface="Arial"/>
                <a:cs typeface="Arial"/>
                <a:sym typeface="Arial"/>
              </a:rPr>
              <a:t>%.</a:t>
            </a:r>
            <a:endParaRPr sz="2200">
              <a:solidFill>
                <a:srgbClr val="292929"/>
              </a:solidFill>
              <a:latin typeface="Arial"/>
              <a:ea typeface="Arial"/>
              <a:cs typeface="Arial"/>
              <a:sym typeface="Arial"/>
            </a:endParaRPr>
          </a:p>
        </p:txBody>
      </p:sp>
      <p:sp>
        <p:nvSpPr>
          <p:cNvPr id="527" name="Google Shape;527;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28" name="Google Shape;528;p48"/>
          <p:cNvPicPr preferRelativeResize="0"/>
          <p:nvPr/>
        </p:nvPicPr>
        <p:blipFill rotWithShape="1">
          <a:blip r:embed="rId4">
            <a:alphaModFix/>
          </a:blip>
          <a:srcRect b="0" l="0" r="0" t="0"/>
          <a:stretch/>
        </p:blipFill>
        <p:spPr>
          <a:xfrm>
            <a:off x="6326163" y="1446000"/>
            <a:ext cx="5095827" cy="4166348"/>
          </a:xfrm>
          <a:prstGeom prst="rect">
            <a:avLst/>
          </a:prstGeom>
          <a:noFill/>
          <a:ln>
            <a:noFill/>
          </a:ln>
        </p:spPr>
      </p:pic>
      <p:sp>
        <p:nvSpPr>
          <p:cNvPr id="529" name="Google Shape;529;p48"/>
          <p:cNvSpPr txBox="1"/>
          <p:nvPr/>
        </p:nvSpPr>
        <p:spPr>
          <a:xfrm>
            <a:off x="6326163" y="5693650"/>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28. Bar plot showing different classifiers and their accuracies.</a:t>
            </a:r>
            <a:endParaRPr sz="12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5" name="Google Shape;535;p49"/>
          <p:cNvSpPr txBox="1"/>
          <p:nvPr>
            <p:ph idx="1" type="body"/>
          </p:nvPr>
        </p:nvSpPr>
        <p:spPr>
          <a:xfrm>
            <a:off x="770011" y="1628661"/>
            <a:ext cx="4743104" cy="422952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After the dataset was spilt into training and test set, we ended up with only 18 test samples.</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From the test set, the decision tree classifier was able to correctly predict 12 observations that landed (12 True positives) and also 3 observations that did not land (3 True Negatives).</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 classifier also had 0 false negatives because it did not wrongly predict any successful landings.</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However, it had 3 false positives as it predicted wrongly for 3 observations that the outcome was successful.</a:t>
            </a:r>
            <a:endParaRPr/>
          </a:p>
          <a:p>
            <a:pPr indent="-109854"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536" name="Google Shape;536;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537" name="Google Shape;537;p49"/>
          <p:cNvPicPr preferRelativeResize="0"/>
          <p:nvPr/>
        </p:nvPicPr>
        <p:blipFill rotWithShape="1">
          <a:blip r:embed="rId4">
            <a:alphaModFix/>
          </a:blip>
          <a:srcRect b="0" l="0" r="0" t="0"/>
          <a:stretch/>
        </p:blipFill>
        <p:spPr>
          <a:xfrm>
            <a:off x="6343220" y="1703090"/>
            <a:ext cx="4743104" cy="3662730"/>
          </a:xfrm>
          <a:prstGeom prst="rect">
            <a:avLst/>
          </a:prstGeom>
          <a:noFill/>
          <a:ln>
            <a:noFill/>
          </a:ln>
        </p:spPr>
      </p:pic>
      <p:sp>
        <p:nvSpPr>
          <p:cNvPr id="538" name="Google Shape;538;p49"/>
          <p:cNvSpPr txBox="1"/>
          <p:nvPr/>
        </p:nvSpPr>
        <p:spPr>
          <a:xfrm>
            <a:off x="6326163" y="5693650"/>
            <a:ext cx="57984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92929"/>
                </a:solidFill>
                <a:latin typeface="Arial"/>
                <a:ea typeface="Arial"/>
                <a:cs typeface="Arial"/>
                <a:sym typeface="Arial"/>
              </a:rPr>
              <a:t>Figure 29. Confusion matrix of decision tree classifier.</a:t>
            </a:r>
            <a:endParaRPr sz="12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4" name="Google Shape;544;p50"/>
          <p:cNvSpPr txBox="1"/>
          <p:nvPr>
            <p:ph idx="1" type="body"/>
          </p:nvPr>
        </p:nvSpPr>
        <p:spPr>
          <a:xfrm>
            <a:off x="770000" y="1416875"/>
            <a:ext cx="10280100" cy="48093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For a successful mission, the mass of the p</a:t>
            </a:r>
            <a:r>
              <a:rPr lang="en-US" sz="2200">
                <a:solidFill>
                  <a:srgbClr val="292929"/>
                </a:solidFill>
                <a:latin typeface="Arial"/>
                <a:ea typeface="Arial"/>
                <a:cs typeface="Arial"/>
                <a:sym typeface="Arial"/>
              </a:rPr>
              <a:t>ayload </a:t>
            </a:r>
            <a:r>
              <a:rPr lang="en-US" sz="2200">
                <a:solidFill>
                  <a:srgbClr val="292929"/>
                </a:solidFill>
              </a:rPr>
              <a:t>should be </a:t>
            </a:r>
            <a:r>
              <a:rPr lang="en-US" sz="2200">
                <a:solidFill>
                  <a:srgbClr val="292929"/>
                </a:solidFill>
                <a:latin typeface="Arial"/>
                <a:ea typeface="Arial"/>
                <a:cs typeface="Arial"/>
                <a:sym typeface="Arial"/>
              </a:rPr>
              <a:t>considered </a:t>
            </a:r>
            <a:r>
              <a:rPr lang="en-US" sz="2200">
                <a:solidFill>
                  <a:srgbClr val="292929"/>
                </a:solidFill>
              </a:rPr>
              <a:t>as rockets with smaller payload had a higher success rate.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 </a:t>
            </a:r>
            <a:r>
              <a:rPr lang="en-US" sz="2200">
                <a:solidFill>
                  <a:srgbClr val="292929"/>
                </a:solidFill>
              </a:rPr>
              <a:t>type should also be considered because rockets launched to certain orbits (</a:t>
            </a:r>
            <a:r>
              <a:rPr lang="en-US" sz="2200">
                <a:solidFill>
                  <a:srgbClr val="292929"/>
                </a:solidFill>
              </a:rPr>
              <a:t>VLEO, ES-L1, GEO, HEO, and SSO</a:t>
            </a:r>
            <a:r>
              <a:rPr lang="en-US" sz="2200">
                <a:solidFill>
                  <a:srgbClr val="292929"/>
                </a:solidFill>
              </a:rPr>
              <a:t>) had higher success rates </a:t>
            </a:r>
            <a:r>
              <a:rPr lang="en-US" sz="2200">
                <a:solidFill>
                  <a:srgbClr val="292929"/>
                </a:solidFill>
              </a:rPr>
              <a:t>compared</a:t>
            </a:r>
            <a:r>
              <a:rPr lang="en-US" sz="2200">
                <a:solidFill>
                  <a:srgbClr val="292929"/>
                </a:solidFill>
              </a:rPr>
              <a:t> to others.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t>
            </a:r>
            <a:r>
              <a:rPr lang="en-US" sz="2200">
                <a:solidFill>
                  <a:srgbClr val="292929"/>
                </a:solidFill>
                <a:latin typeface="Arial"/>
                <a:ea typeface="Arial"/>
                <a:cs typeface="Arial"/>
                <a:sym typeface="Arial"/>
              </a:rPr>
              <a:t>aunch sites </a:t>
            </a:r>
            <a:r>
              <a:rPr lang="en-US" sz="2200">
                <a:solidFill>
                  <a:srgbClr val="292929"/>
                </a:solidFill>
              </a:rPr>
              <a:t>are </a:t>
            </a:r>
            <a:r>
              <a:rPr lang="en-US" sz="2200">
                <a:solidFill>
                  <a:srgbClr val="292929"/>
                </a:solidFill>
                <a:latin typeface="Arial"/>
                <a:ea typeface="Arial"/>
                <a:cs typeface="Arial"/>
                <a:sym typeface="Arial"/>
              </a:rPr>
              <a:t>locat</a:t>
            </a:r>
            <a:r>
              <a:rPr lang="en-US" sz="2200">
                <a:solidFill>
                  <a:srgbClr val="292929"/>
                </a:solidFill>
              </a:rPr>
              <a:t>ed in coastal cities for easy </a:t>
            </a:r>
            <a:r>
              <a:rPr lang="en-US" sz="2200">
                <a:solidFill>
                  <a:srgbClr val="292929"/>
                </a:solidFill>
              </a:rPr>
              <a:t>retrieval</a:t>
            </a:r>
            <a:r>
              <a:rPr lang="en-US" sz="2200">
                <a:solidFill>
                  <a:srgbClr val="292929"/>
                </a:solidFill>
              </a:rPr>
              <a:t>/recovery and far from busy areas like major highways and cities to minimize casualties in the event of a </a:t>
            </a:r>
            <a:r>
              <a:rPr lang="en-US" sz="2200">
                <a:solidFill>
                  <a:srgbClr val="292929"/>
                </a:solidFill>
              </a:rPr>
              <a:t>failure</a:t>
            </a:r>
            <a:r>
              <a:rPr lang="en-US" sz="2200">
                <a:solidFill>
                  <a:srgbClr val="292929"/>
                </a:solidFill>
              </a:rPr>
              <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In </a:t>
            </a:r>
            <a:r>
              <a:rPr lang="en-US" sz="2200">
                <a:solidFill>
                  <a:srgbClr val="292929"/>
                </a:solidFill>
                <a:latin typeface="Arial"/>
                <a:ea typeface="Arial"/>
                <a:cs typeface="Arial"/>
                <a:sym typeface="Arial"/>
              </a:rPr>
              <a:t>recent years the outcome has been more successful as later flight </a:t>
            </a:r>
            <a:r>
              <a:rPr lang="en-US" sz="2200">
                <a:solidFill>
                  <a:srgbClr val="292929"/>
                </a:solidFill>
              </a:rPr>
              <a:t>launches</a:t>
            </a:r>
            <a:r>
              <a:rPr lang="en-US" sz="2200">
                <a:solidFill>
                  <a:srgbClr val="292929"/>
                </a:solidFill>
                <a:latin typeface="Arial"/>
                <a:ea typeface="Arial"/>
                <a:cs typeface="Arial"/>
                <a:sym typeface="Arial"/>
              </a:rPr>
              <a:t> had a higher s</a:t>
            </a:r>
            <a:r>
              <a:rPr lang="en-US" sz="2200">
                <a:solidFill>
                  <a:srgbClr val="292929"/>
                </a:solidFill>
              </a:rPr>
              <a:t>uccess rate.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t>Compared to other classification algorithms, </a:t>
            </a:r>
            <a:r>
              <a:rPr lang="en-US" sz="2200">
                <a:solidFill>
                  <a:srgbClr val="292929"/>
                </a:solidFill>
                <a:latin typeface="Arial"/>
                <a:ea typeface="Arial"/>
                <a:cs typeface="Arial"/>
                <a:sym typeface="Arial"/>
              </a:rPr>
              <a:t>decision tree classifiers </a:t>
            </a:r>
            <a:r>
              <a:rPr lang="en-US" sz="2200">
                <a:solidFill>
                  <a:srgbClr val="292929"/>
                </a:solidFill>
              </a:rPr>
              <a:t>had the best performance of approximately 87% making it a good model for landing outcome prediction.</a:t>
            </a:r>
            <a:endParaRPr/>
          </a:p>
        </p:txBody>
      </p:sp>
      <p:sp>
        <p:nvSpPr>
          <p:cNvPr id="545" name="Google Shape;545;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6" name="Google Shape;116;p5"/>
          <p:cNvSpPr txBox="1"/>
          <p:nvPr/>
        </p:nvSpPr>
        <p:spPr>
          <a:xfrm>
            <a:off x="958696" y="1672388"/>
            <a:ext cx="10399485" cy="443965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5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to find answers to:</a:t>
            </a:r>
            <a:endParaRPr/>
          </a:p>
          <a:p>
            <a:pPr indent="-228600" lvl="1" marL="685800" marR="0" rtl="0" algn="l">
              <a:lnSpc>
                <a:spcPct val="15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Does the size of the payload affect the outcome of the rocket launch?</a:t>
            </a:r>
            <a:endParaRPr/>
          </a:p>
          <a:p>
            <a:pPr indent="-228600" lvl="1" marL="685800" marR="0" rtl="0" algn="l">
              <a:lnSpc>
                <a:spcPct val="15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Does the location of the launch affect the outcome of the rocket launch?</a:t>
            </a:r>
            <a:endParaRPr/>
          </a:p>
          <a:p>
            <a:pPr indent="-228600" lvl="1" marL="685800" marR="0" rtl="0" algn="l">
              <a:lnSpc>
                <a:spcPct val="15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Does the orbit affect the outcome of the rocket launch?</a:t>
            </a:r>
            <a:endParaRPr/>
          </a:p>
          <a:p>
            <a:pPr indent="-88900" lvl="0" marL="228600" marR="0" rtl="0" algn="l">
              <a:lnSpc>
                <a:spcPct val="15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nvSpPr>
        <p:spPr>
          <a:xfrm>
            <a:off x="770011" y="1445342"/>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Describes how data was collected using Space X API and web scraping from Wikipedia website</a:t>
            </a:r>
            <a:endParaRPr b="0" i="0" sz="7600" u="none" cap="none" strike="noStrike">
              <a:solidFill>
                <a:srgbClr val="757070"/>
              </a:solidFill>
              <a:latin typeface="Arial"/>
              <a:ea typeface="Arial"/>
              <a:cs typeface="Arial"/>
              <a:sym typeface="Aria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Describes how the data was processed by finding and replacing missing values and also converting columns with categorical values to numerical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Describes how to build, tune, and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770011" y="1825624"/>
            <a:ext cx="10515600" cy="44937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This process describes how Space X Falcon 9 rocket data was collected through different processes.</a:t>
            </a:r>
            <a:endParaRPr/>
          </a:p>
          <a:p>
            <a:pPr indent="-228600" lvl="1" marL="685800" marR="0" rtl="0" algn="l">
              <a:lnSpc>
                <a:spcPct val="100000"/>
              </a:lnSpc>
              <a:spcBef>
                <a:spcPts val="140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Data collection using Space X API involved</a:t>
            </a:r>
            <a:r>
              <a:rPr b="0" i="0" lang="en-US" sz="1800" u="none" cap="none" strike="noStrike">
                <a:solidFill>
                  <a:srgbClr val="292929"/>
                </a:solidFill>
                <a:latin typeface="Arial"/>
                <a:ea typeface="Arial"/>
                <a:cs typeface="Arial"/>
                <a:sym typeface="Arial"/>
              </a:rPr>
              <a:t>:</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Using the request.get() method on the Space X API URL</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Decoding response content using .json() method</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Converting the data to a Pandas data frame using .json_normalize()</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Extracting further information such as 'booster name', 'payloads', 'launch site', 'landing outcome', 'flight number’, and 'date' using other Space X APIs</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Filtering the data frame to only include Falcon 9 launches and replacing missing values with the mean values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
          <p:cNvSpPr txBox="1"/>
          <p:nvPr>
            <p:ph idx="1" type="body"/>
          </p:nvPr>
        </p:nvSpPr>
        <p:spPr>
          <a:xfrm>
            <a:off x="770011" y="1825624"/>
            <a:ext cx="10515600" cy="4493725"/>
          </a:xfrm>
          <a:prstGeom prst="rect">
            <a:avLst/>
          </a:prstGeom>
          <a:noFill/>
          <a:ln>
            <a:noFill/>
          </a:ln>
        </p:spPr>
        <p:txBody>
          <a:bodyPr anchorCtr="0" anchor="t" bIns="45700" lIns="91425" spcFirstLastPara="1" rIns="91425" wrap="square" tIns="45700">
            <a:noAutofit/>
          </a:bodyPr>
          <a:lstStyle/>
          <a:p>
            <a:pPr indent="-228600" lvl="1" marL="685800" marR="0" rtl="0" algn="l">
              <a:lnSpc>
                <a:spcPct val="100000"/>
              </a:lnSpc>
              <a:spcBef>
                <a:spcPts val="0"/>
              </a:spcBef>
              <a:spcAft>
                <a:spcPts val="0"/>
              </a:spcAft>
              <a:buClr>
                <a:srgbClr val="292929"/>
              </a:buClr>
              <a:buSzPts val="2000"/>
              <a:buFont typeface="Arial"/>
              <a:buChar char="•"/>
            </a:pPr>
            <a:r>
              <a:rPr b="0" i="0" lang="en-US" sz="2000" u="none" cap="none" strike="noStrike">
                <a:solidFill>
                  <a:srgbClr val="292929"/>
                </a:solidFill>
                <a:latin typeface="Arial"/>
                <a:ea typeface="Arial"/>
                <a:cs typeface="Arial"/>
                <a:sym typeface="Arial"/>
              </a:rPr>
              <a:t>Data collection using Web scraping involved</a:t>
            </a:r>
            <a:r>
              <a:rPr b="0" i="0" lang="en-US" sz="1800" u="none" cap="none" strike="noStrike">
                <a:solidFill>
                  <a:srgbClr val="292929"/>
                </a:solidFill>
                <a:latin typeface="Arial"/>
                <a:ea typeface="Arial"/>
                <a:cs typeface="Arial"/>
                <a:sym typeface="Arial"/>
              </a:rPr>
              <a:t>:</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import requests, BeautifulSoup and Pandas library </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Request data from Wikipedia URL using requests.get() method</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Using BeautifulSoup() constructor to create a beautiful soup object on the HTML response data</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Extracting all tables from the Soup object using soup.find_all()</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Retrieving the third table and Iterate through to extract header/column names</a:t>
            </a:r>
            <a:endParaRPr/>
          </a:p>
          <a:p>
            <a:pPr indent="-228600" lvl="2" marL="1143000" marR="0" rtl="0" algn="l">
              <a:lnSpc>
                <a:spcPct val="100000"/>
              </a:lnSpc>
              <a:spcBef>
                <a:spcPts val="1400"/>
              </a:spcBef>
              <a:spcAft>
                <a:spcPts val="0"/>
              </a:spcAft>
              <a:buClr>
                <a:srgbClr val="292929"/>
              </a:buClr>
              <a:buSzPts val="1600"/>
              <a:buFont typeface="Arial"/>
              <a:buChar char="•"/>
            </a:pPr>
            <a:r>
              <a:rPr b="0" i="0" lang="en-US" sz="1600" u="none" cap="none" strike="noStrike">
                <a:solidFill>
                  <a:srgbClr val="292929"/>
                </a:solidFill>
                <a:latin typeface="Arial"/>
                <a:ea typeface="Arial"/>
                <a:cs typeface="Arial"/>
                <a:sym typeface="Arial"/>
              </a:rPr>
              <a:t>Creating a data frame by iterating through each of the HTML tables to extract  'Flight No’, 'Launch site’, 'Payload', 'Payload mass', 'Orbit', 'Customer', 'Launch outcome', 'Version Booster', 'Booster landing', 'Date', 'Time'.</a:t>
            </a:r>
            <a:endParaRPr b="0" i="0" sz="2000" u="none" cap="none" strike="noStrike">
              <a:solidFill>
                <a:schemeClr val="dk1"/>
              </a:solidFill>
              <a:latin typeface="Calibri"/>
              <a:ea typeface="Calibri"/>
              <a:cs typeface="Calibri"/>
              <a:sym typeface="Calibri"/>
            </a:endParaRPr>
          </a:p>
        </p:txBody>
      </p:sp>
      <p:sp>
        <p:nvSpPr>
          <p:cNvPr id="144" name="Google Shape;14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